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7" r:id="rId1"/>
  </p:sldMasterIdLst>
  <p:notesMasterIdLst>
    <p:notesMasterId r:id="rId19"/>
  </p:notesMasterIdLst>
  <p:sldIdLst>
    <p:sldId id="256" r:id="rId2"/>
    <p:sldId id="277" r:id="rId3"/>
    <p:sldId id="257" r:id="rId4"/>
    <p:sldId id="281" r:id="rId5"/>
    <p:sldId id="279" r:id="rId6"/>
    <p:sldId id="270" r:id="rId7"/>
    <p:sldId id="259" r:id="rId8"/>
    <p:sldId id="265" r:id="rId9"/>
    <p:sldId id="266" r:id="rId10"/>
    <p:sldId id="267" r:id="rId11"/>
    <p:sldId id="269" r:id="rId12"/>
    <p:sldId id="275" r:id="rId13"/>
    <p:sldId id="268" r:id="rId14"/>
    <p:sldId id="261" r:id="rId15"/>
    <p:sldId id="272" r:id="rId16"/>
    <p:sldId id="274"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87" autoAdjust="0"/>
  </p:normalViewPr>
  <p:slideViewPr>
    <p:cSldViewPr>
      <p:cViewPr varScale="1">
        <p:scale>
          <a:sx n="77" d="100"/>
          <a:sy n="77" d="100"/>
        </p:scale>
        <p:origin x="-2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kbpulliam\Desktop\PhD%20Projects\Specific%20Aim%201\QA%20Review\MasterLists\Master%20Lists%202005%20to%202011%20(Autosaved)_Updat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kbpulliam\Desktop\PhD%20Projects\Specific%20Aim%201\QA%20Review\MasterLists\Master%20Lists%202005%20to%202011%20(Autosaved)_Updat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kbpulliam\Desktop\PhD%20Projects\Specific%20Aim%201\QA%20Review\MasterLists\Master%20Lists%202005%20to%202011%20(Autosaved)_Updated.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kbpulliam\Desktop\PhD%20Projects\Specific%20Aim%201\QA%20Review\MasterLists\Master%20Lists%202005%20to%202011%20(Autosaved)_Updat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scatterChart>
        <c:scatterStyle val="lineMarker"/>
        <c:ser>
          <c:idx val="2"/>
          <c:order val="0"/>
          <c:tx>
            <c:v>Mean Abs Dose Diff (all sites)</c:v>
          </c:tx>
          <c:spPr>
            <a:ln w="38100">
              <a:solidFill>
                <a:schemeClr val="accent6">
                  <a:lumMod val="75000"/>
                </a:schemeClr>
              </a:solidFill>
            </a:ln>
          </c:spPr>
          <c:marker>
            <c:symbol val="triangle"/>
            <c:size val="7"/>
            <c:spPr>
              <a:solidFill>
                <a:schemeClr val="accent6">
                  <a:lumMod val="75000"/>
                </a:schemeClr>
              </a:solidFill>
              <a:ln>
                <a:solidFill>
                  <a:schemeClr val="accent6">
                    <a:lumMod val="75000"/>
                  </a:schemeClr>
                </a:solidFill>
              </a:ln>
            </c:spPr>
          </c:marker>
          <c:xVal>
            <c:numRef>
              <c:f>'Rate of IC Failures'!$A$20:$A$26</c:f>
              <c:numCache>
                <c:formatCode>General</c:formatCode>
                <c:ptCount val="7"/>
                <c:pt idx="0">
                  <c:v>2005</c:v>
                </c:pt>
                <c:pt idx="1">
                  <c:v>2006</c:v>
                </c:pt>
                <c:pt idx="2">
                  <c:v>2007</c:v>
                </c:pt>
                <c:pt idx="3">
                  <c:v>2008</c:v>
                </c:pt>
                <c:pt idx="4">
                  <c:v>2009</c:v>
                </c:pt>
                <c:pt idx="5">
                  <c:v>2010</c:v>
                </c:pt>
                <c:pt idx="6">
                  <c:v>2011</c:v>
                </c:pt>
              </c:numCache>
            </c:numRef>
          </c:xVal>
          <c:yVal>
            <c:numRef>
              <c:f>'Rate of IC Failures'!$C$20:$C$26</c:f>
              <c:numCache>
                <c:formatCode>0.00%</c:formatCode>
                <c:ptCount val="7"/>
                <c:pt idx="0">
                  <c:v>1.4622000000000003E-2</c:v>
                </c:pt>
                <c:pt idx="1">
                  <c:v>1.3200000000000007E-2</c:v>
                </c:pt>
                <c:pt idx="2">
                  <c:v>1.2600000000000005E-2</c:v>
                </c:pt>
                <c:pt idx="3">
                  <c:v>1.2800000000000006E-2</c:v>
                </c:pt>
                <c:pt idx="4">
                  <c:v>1.1700000000000009E-2</c:v>
                </c:pt>
                <c:pt idx="5">
                  <c:v>1.2000000000000005E-2</c:v>
                </c:pt>
                <c:pt idx="6">
                  <c:v>1.2400000000000003E-2</c:v>
                </c:pt>
              </c:numCache>
            </c:numRef>
          </c:yVal>
        </c:ser>
        <c:ser>
          <c:idx val="1"/>
          <c:order val="1"/>
          <c:tx>
            <c:v>Mean Abs Dose Diff (GU,HN,THOR)</c:v>
          </c:tx>
          <c:spPr>
            <a:ln w="38100">
              <a:solidFill>
                <a:srgbClr val="0070C0"/>
              </a:solidFill>
              <a:prstDash val="dash"/>
            </a:ln>
          </c:spPr>
          <c:marker>
            <c:spPr>
              <a:ln>
                <a:solidFill>
                  <a:srgbClr val="0070C0"/>
                </a:solidFill>
              </a:ln>
            </c:spPr>
          </c:marker>
          <c:xVal>
            <c:numRef>
              <c:f>'Rate of IC Failures'!$A$20:$A$26</c:f>
              <c:numCache>
                <c:formatCode>General</c:formatCode>
                <c:ptCount val="7"/>
                <c:pt idx="0">
                  <c:v>2005</c:v>
                </c:pt>
                <c:pt idx="1">
                  <c:v>2006</c:v>
                </c:pt>
                <c:pt idx="2">
                  <c:v>2007</c:v>
                </c:pt>
                <c:pt idx="3">
                  <c:v>2008</c:v>
                </c:pt>
                <c:pt idx="4">
                  <c:v>2009</c:v>
                </c:pt>
                <c:pt idx="5">
                  <c:v>2010</c:v>
                </c:pt>
                <c:pt idx="6">
                  <c:v>2011</c:v>
                </c:pt>
              </c:numCache>
            </c:numRef>
          </c:xVal>
          <c:yVal>
            <c:numRef>
              <c:f>'Rate of IC Failures'!$B$20:$B$26</c:f>
              <c:numCache>
                <c:formatCode>0.00%</c:formatCode>
                <c:ptCount val="7"/>
                <c:pt idx="0">
                  <c:v>1.3569000000000001E-2</c:v>
                </c:pt>
                <c:pt idx="1">
                  <c:v>1.2395999999999997E-2</c:v>
                </c:pt>
                <c:pt idx="2">
                  <c:v>1.2540000000000006E-2</c:v>
                </c:pt>
                <c:pt idx="3">
                  <c:v>1.2572000000000002E-2</c:v>
                </c:pt>
                <c:pt idx="4">
                  <c:v>1.1157000000000002E-2</c:v>
                </c:pt>
                <c:pt idx="5">
                  <c:v>1.0803999999999999E-2</c:v>
                </c:pt>
                <c:pt idx="6">
                  <c:v>1.1011999999999999E-2</c:v>
                </c:pt>
              </c:numCache>
            </c:numRef>
          </c:yVal>
        </c:ser>
        <c:axId val="114266112"/>
        <c:axId val="114268032"/>
      </c:scatterChart>
      <c:valAx>
        <c:axId val="114266112"/>
        <c:scaling>
          <c:orientation val="minMax"/>
          <c:max val="2011"/>
          <c:min val="2005"/>
        </c:scaling>
        <c:axPos val="b"/>
        <c:title>
          <c:tx>
            <c:rich>
              <a:bodyPr/>
              <a:lstStyle/>
              <a:p>
                <a:pPr>
                  <a:defRPr sz="1600">
                    <a:latin typeface="Times" pitchFamily="18" charset="0"/>
                    <a:cs typeface="Times" pitchFamily="18" charset="0"/>
                  </a:defRPr>
                </a:pPr>
                <a:r>
                  <a:rPr lang="en-US" sz="1600">
                    <a:latin typeface="Times" pitchFamily="18" charset="0"/>
                    <a:cs typeface="Times" pitchFamily="18" charset="0"/>
                  </a:rPr>
                  <a:t>Year</a:t>
                </a:r>
              </a:p>
            </c:rich>
          </c:tx>
          <c:layout/>
        </c:title>
        <c:numFmt formatCode="General" sourceLinked="1"/>
        <c:tickLblPos val="nextTo"/>
        <c:txPr>
          <a:bodyPr/>
          <a:lstStyle/>
          <a:p>
            <a:pPr>
              <a:defRPr sz="1200" b="1">
                <a:latin typeface="Times" pitchFamily="18" charset="0"/>
                <a:cs typeface="Times" pitchFamily="18" charset="0"/>
              </a:defRPr>
            </a:pPr>
            <a:endParaRPr lang="en-US"/>
          </a:p>
        </c:txPr>
        <c:crossAx val="114268032"/>
        <c:crosses val="autoZero"/>
        <c:crossBetween val="midCat"/>
      </c:valAx>
      <c:valAx>
        <c:axId val="114268032"/>
        <c:scaling>
          <c:orientation val="minMax"/>
          <c:max val="1.5000000000000031E-2"/>
          <c:min val="1.0000000000000007E-2"/>
        </c:scaling>
        <c:axPos val="l"/>
        <c:majorGridlines/>
        <c:title>
          <c:tx>
            <c:rich>
              <a:bodyPr rot="-5400000" vert="horz"/>
              <a:lstStyle/>
              <a:p>
                <a:pPr>
                  <a:defRPr sz="1600">
                    <a:latin typeface="Times" pitchFamily="18" charset="0"/>
                    <a:cs typeface="Times" pitchFamily="18" charset="0"/>
                  </a:defRPr>
                </a:pPr>
                <a:r>
                  <a:rPr lang="en-US" sz="1600">
                    <a:latin typeface="Times" pitchFamily="18" charset="0"/>
                    <a:cs typeface="Times" pitchFamily="18" charset="0"/>
                  </a:rPr>
                  <a:t>Mean Absolute Point Dose Difference (%)</a:t>
                </a:r>
              </a:p>
            </c:rich>
          </c:tx>
          <c:layout/>
        </c:title>
        <c:numFmt formatCode="0.0%" sourceLinked="0"/>
        <c:tickLblPos val="nextTo"/>
        <c:txPr>
          <a:bodyPr/>
          <a:lstStyle/>
          <a:p>
            <a:pPr>
              <a:defRPr sz="1200" b="1">
                <a:latin typeface="Times" pitchFamily="18" charset="0"/>
                <a:cs typeface="Times" pitchFamily="18" charset="0"/>
              </a:defRPr>
            </a:pPr>
            <a:endParaRPr lang="en-US"/>
          </a:p>
        </c:txPr>
        <c:crossAx val="114266112"/>
        <c:crosses val="autoZero"/>
        <c:crossBetween val="midCat"/>
      </c:valAx>
    </c:plotArea>
    <c:legend>
      <c:legendPos val="r"/>
      <c:layout>
        <c:manualLayout>
          <c:xMode val="edge"/>
          <c:yMode val="edge"/>
          <c:x val="0.5176140035926966"/>
          <c:y val="0.10784156525888809"/>
          <c:w val="0.43269466947532381"/>
          <c:h val="0.18852525252525318"/>
        </c:manualLayout>
      </c:layout>
      <c:overlay val="1"/>
      <c:txPr>
        <a:bodyPr/>
        <a:lstStyle/>
        <a:p>
          <a:pPr>
            <a:defRPr sz="1400" b="1">
              <a:latin typeface="Times" pitchFamily="18" charset="0"/>
              <a:cs typeface="Times" pitchFamily="18" charset="0"/>
            </a:defRPr>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scatterChart>
        <c:scatterStyle val="lineMarker"/>
        <c:ser>
          <c:idx val="0"/>
          <c:order val="0"/>
          <c:tx>
            <c:v>Failure Rate (All Sites)</c:v>
          </c:tx>
          <c:spPr>
            <a:ln w="38100">
              <a:solidFill>
                <a:schemeClr val="accent6">
                  <a:lumMod val="75000"/>
                </a:schemeClr>
              </a:solidFill>
            </a:ln>
          </c:spPr>
          <c:marker>
            <c:symbol val="triangle"/>
            <c:size val="7"/>
            <c:spPr>
              <a:solidFill>
                <a:schemeClr val="accent6">
                  <a:lumMod val="75000"/>
                </a:schemeClr>
              </a:solidFill>
              <a:ln>
                <a:solidFill>
                  <a:schemeClr val="accent6">
                    <a:lumMod val="75000"/>
                  </a:schemeClr>
                </a:solidFill>
              </a:ln>
            </c:spPr>
          </c:marker>
          <c:xVal>
            <c:numRef>
              <c:f>'Rate of IC Failures'!$B$1:$H$1</c:f>
              <c:numCache>
                <c:formatCode>General</c:formatCode>
                <c:ptCount val="7"/>
                <c:pt idx="0">
                  <c:v>2005</c:v>
                </c:pt>
                <c:pt idx="1">
                  <c:v>2006</c:v>
                </c:pt>
                <c:pt idx="2">
                  <c:v>2007</c:v>
                </c:pt>
                <c:pt idx="3">
                  <c:v>2008</c:v>
                </c:pt>
                <c:pt idx="4">
                  <c:v>2009</c:v>
                </c:pt>
                <c:pt idx="5">
                  <c:v>2010</c:v>
                </c:pt>
                <c:pt idx="6">
                  <c:v>2011</c:v>
                </c:pt>
              </c:numCache>
            </c:numRef>
          </c:xVal>
          <c:yVal>
            <c:numRef>
              <c:f>'Rate of IC Failures'!$B$4:$H$4</c:f>
              <c:numCache>
                <c:formatCode>0.00%</c:formatCode>
                <c:ptCount val="7"/>
                <c:pt idx="0">
                  <c:v>2.4946543121881683E-2</c:v>
                </c:pt>
                <c:pt idx="1">
                  <c:v>1.8312985571587125E-2</c:v>
                </c:pt>
                <c:pt idx="2">
                  <c:v>1.8528049408131755E-2</c:v>
                </c:pt>
                <c:pt idx="3">
                  <c:v>4.6556741028128033E-2</c:v>
                </c:pt>
                <c:pt idx="4">
                  <c:v>2.7777777777777811E-2</c:v>
                </c:pt>
                <c:pt idx="5">
                  <c:v>3.3721898417985015E-2</c:v>
                </c:pt>
                <c:pt idx="6">
                  <c:v>3.2472324723247251E-2</c:v>
                </c:pt>
              </c:numCache>
            </c:numRef>
          </c:yVal>
        </c:ser>
        <c:ser>
          <c:idx val="1"/>
          <c:order val="1"/>
          <c:tx>
            <c:v>Failure Rate (GU,HN,THOR)</c:v>
          </c:tx>
          <c:spPr>
            <a:ln w="38100">
              <a:solidFill>
                <a:srgbClr val="0070C0"/>
              </a:solidFill>
              <a:prstDash val="dash"/>
            </a:ln>
          </c:spPr>
          <c:marker>
            <c:spPr>
              <a:solidFill>
                <a:srgbClr val="0070C0"/>
              </a:solidFill>
              <a:ln>
                <a:solidFill>
                  <a:srgbClr val="0070C0"/>
                </a:solidFill>
              </a:ln>
            </c:spPr>
          </c:marker>
          <c:xVal>
            <c:numRef>
              <c:f>'Rate of IC Failures'!$B$1:$H$1</c:f>
              <c:numCache>
                <c:formatCode>General</c:formatCode>
                <c:ptCount val="7"/>
                <c:pt idx="0">
                  <c:v>2005</c:v>
                </c:pt>
                <c:pt idx="1">
                  <c:v>2006</c:v>
                </c:pt>
                <c:pt idx="2">
                  <c:v>2007</c:v>
                </c:pt>
                <c:pt idx="3">
                  <c:v>2008</c:v>
                </c:pt>
                <c:pt idx="4">
                  <c:v>2009</c:v>
                </c:pt>
                <c:pt idx="5">
                  <c:v>2010</c:v>
                </c:pt>
                <c:pt idx="6">
                  <c:v>2011</c:v>
                </c:pt>
              </c:numCache>
            </c:numRef>
          </c:xVal>
          <c:yVal>
            <c:numRef>
              <c:f>'Rate of IC Failures'!$B$16:$H$16</c:f>
              <c:numCache>
                <c:formatCode>0.00%</c:formatCode>
                <c:ptCount val="7"/>
                <c:pt idx="0">
                  <c:v>1.4830508474576273E-2</c:v>
                </c:pt>
                <c:pt idx="1">
                  <c:v>5.4815974941268683E-3</c:v>
                </c:pt>
                <c:pt idx="2">
                  <c:v>1.5850144092219031E-2</c:v>
                </c:pt>
                <c:pt idx="3">
                  <c:v>3.5767511177347243E-2</c:v>
                </c:pt>
                <c:pt idx="4">
                  <c:v>1.9554956169925825E-2</c:v>
                </c:pt>
                <c:pt idx="5">
                  <c:v>1.9121813031161488E-2</c:v>
                </c:pt>
                <c:pt idx="6">
                  <c:v>1.1734028683181234E-2</c:v>
                </c:pt>
              </c:numCache>
            </c:numRef>
          </c:yVal>
        </c:ser>
        <c:axId val="114363776"/>
        <c:axId val="114370432"/>
      </c:scatterChart>
      <c:valAx>
        <c:axId val="114363776"/>
        <c:scaling>
          <c:orientation val="minMax"/>
          <c:max val="2011"/>
          <c:min val="2005"/>
        </c:scaling>
        <c:axPos val="b"/>
        <c:title>
          <c:tx>
            <c:rich>
              <a:bodyPr/>
              <a:lstStyle/>
              <a:p>
                <a:pPr>
                  <a:defRPr sz="1600">
                    <a:latin typeface="Times New Roman" pitchFamily="18" charset="0"/>
                    <a:cs typeface="Times New Roman" pitchFamily="18" charset="0"/>
                  </a:defRPr>
                </a:pPr>
                <a:r>
                  <a:rPr lang="en-US" sz="1600">
                    <a:latin typeface="Times New Roman" pitchFamily="18" charset="0"/>
                    <a:cs typeface="Times New Roman" pitchFamily="18" charset="0"/>
                  </a:rPr>
                  <a:t>Year</a:t>
                </a:r>
              </a:p>
            </c:rich>
          </c:tx>
          <c:layout/>
        </c:title>
        <c:numFmt formatCode="General" sourceLinked="1"/>
        <c:tickLblPos val="nextTo"/>
        <c:txPr>
          <a:bodyPr/>
          <a:lstStyle/>
          <a:p>
            <a:pPr>
              <a:defRPr sz="1200" b="1">
                <a:latin typeface="Times New Roman" pitchFamily="18" charset="0"/>
                <a:cs typeface="Times New Roman" pitchFamily="18" charset="0"/>
              </a:defRPr>
            </a:pPr>
            <a:endParaRPr lang="en-US"/>
          </a:p>
        </c:txPr>
        <c:crossAx val="114370432"/>
        <c:crosses val="autoZero"/>
        <c:crossBetween val="midCat"/>
      </c:valAx>
      <c:valAx>
        <c:axId val="114370432"/>
        <c:scaling>
          <c:orientation val="minMax"/>
        </c:scaling>
        <c:axPos val="l"/>
        <c:majorGridlines/>
        <c:title>
          <c:tx>
            <c:rich>
              <a:bodyPr rot="-5400000" vert="horz"/>
              <a:lstStyle/>
              <a:p>
                <a:pPr>
                  <a:defRPr sz="1600">
                    <a:latin typeface="Times New Roman" pitchFamily="18" charset="0"/>
                    <a:cs typeface="Times New Roman" pitchFamily="18" charset="0"/>
                  </a:defRPr>
                </a:pPr>
                <a:r>
                  <a:rPr lang="en-US" sz="1600" dirty="0">
                    <a:latin typeface="Times New Roman" pitchFamily="18" charset="0"/>
                    <a:cs typeface="Times New Roman" pitchFamily="18" charset="0"/>
                  </a:rPr>
                  <a:t>Mean Absolute Dose Failure Rate (%)</a:t>
                </a:r>
              </a:p>
            </c:rich>
          </c:tx>
          <c:layout/>
        </c:title>
        <c:numFmt formatCode="0.0%" sourceLinked="0"/>
        <c:tickLblPos val="nextTo"/>
        <c:txPr>
          <a:bodyPr/>
          <a:lstStyle/>
          <a:p>
            <a:pPr>
              <a:defRPr sz="1200" b="1">
                <a:latin typeface="Times New Roman" pitchFamily="18" charset="0"/>
                <a:cs typeface="Times New Roman" pitchFamily="18" charset="0"/>
              </a:defRPr>
            </a:pPr>
            <a:endParaRPr lang="en-US"/>
          </a:p>
        </c:txPr>
        <c:crossAx val="114363776"/>
        <c:crosses val="autoZero"/>
        <c:crossBetween val="midCat"/>
        <c:majorUnit val="1.0000000000000005E-2"/>
        <c:minorUnit val="1.0000000000000041E-3"/>
      </c:valAx>
    </c:plotArea>
    <c:legend>
      <c:legendPos val="r"/>
      <c:layout>
        <c:manualLayout>
          <c:xMode val="edge"/>
          <c:yMode val="edge"/>
          <c:x val="0.63780592669499592"/>
          <c:y val="8.3670882048835105E-2"/>
          <c:w val="0.34902237018161941"/>
          <c:h val="0.10538550862960311"/>
        </c:manualLayout>
      </c:layout>
      <c:overlay val="1"/>
      <c:txPr>
        <a:bodyPr/>
        <a:lstStyle/>
        <a:p>
          <a:pPr>
            <a:defRPr sz="1400" b="1">
              <a:latin typeface="Times" pitchFamily="18" charset="0"/>
              <a:cs typeface="Times" pitchFamily="18" charset="0"/>
            </a:defRPr>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scatterChart>
        <c:scatterStyle val="lineMarker"/>
        <c:ser>
          <c:idx val="0"/>
          <c:order val="0"/>
          <c:tx>
            <c:v>Mean Gamma (All Sites)</c:v>
          </c:tx>
          <c:spPr>
            <a:ln w="38100">
              <a:solidFill>
                <a:schemeClr val="bg1">
                  <a:lumMod val="50000"/>
                </a:schemeClr>
              </a:solidFill>
            </a:ln>
          </c:spPr>
          <c:marker>
            <c:spPr>
              <a:solidFill>
                <a:schemeClr val="bg1">
                  <a:lumMod val="50000"/>
                </a:schemeClr>
              </a:solidFill>
              <a:ln>
                <a:solidFill>
                  <a:schemeClr val="bg1">
                    <a:lumMod val="50000"/>
                  </a:schemeClr>
                </a:solidFill>
              </a:ln>
            </c:spPr>
          </c:marker>
          <c:xVal>
            <c:numRef>
              <c:f>'Rate of IC Failures'!$J$1:$P$1</c:f>
              <c:numCache>
                <c:formatCode>General</c:formatCode>
                <c:ptCount val="7"/>
                <c:pt idx="0">
                  <c:v>2005</c:v>
                </c:pt>
                <c:pt idx="1">
                  <c:v>2006</c:v>
                </c:pt>
                <c:pt idx="2">
                  <c:v>2007</c:v>
                </c:pt>
                <c:pt idx="3">
                  <c:v>2008</c:v>
                </c:pt>
                <c:pt idx="4">
                  <c:v>2009</c:v>
                </c:pt>
                <c:pt idx="5">
                  <c:v>2010</c:v>
                </c:pt>
                <c:pt idx="6">
                  <c:v>2011</c:v>
                </c:pt>
              </c:numCache>
            </c:numRef>
          </c:xVal>
          <c:yVal>
            <c:numRef>
              <c:f>'Rate of IC Failures'!$K$20:$K$26</c:f>
              <c:numCache>
                <c:formatCode>0.00%</c:formatCode>
                <c:ptCount val="7"/>
                <c:pt idx="0">
                  <c:v>0.9670000000000003</c:v>
                </c:pt>
                <c:pt idx="1">
                  <c:v>0.97500000000000031</c:v>
                </c:pt>
                <c:pt idx="2">
                  <c:v>0.97600000000000031</c:v>
                </c:pt>
                <c:pt idx="3">
                  <c:v>0.97700000000000031</c:v>
                </c:pt>
                <c:pt idx="4">
                  <c:v>0.98</c:v>
                </c:pt>
                <c:pt idx="5">
                  <c:v>0.97400000000000031</c:v>
                </c:pt>
                <c:pt idx="6">
                  <c:v>0.98399999999999999</c:v>
                </c:pt>
              </c:numCache>
            </c:numRef>
          </c:yVal>
        </c:ser>
        <c:ser>
          <c:idx val="1"/>
          <c:order val="1"/>
          <c:tx>
            <c:v>Mean Gamma (Largest 3 Sites)</c:v>
          </c:tx>
          <c:spPr>
            <a:ln w="38100">
              <a:solidFill>
                <a:schemeClr val="tx1"/>
              </a:solidFill>
              <a:prstDash val="dash"/>
            </a:ln>
          </c:spPr>
          <c:marker>
            <c:symbol val="circle"/>
            <c:size val="7"/>
            <c:spPr>
              <a:solidFill>
                <a:schemeClr val="tx1"/>
              </a:solidFill>
              <a:ln>
                <a:solidFill>
                  <a:schemeClr val="tx1"/>
                </a:solidFill>
              </a:ln>
            </c:spPr>
          </c:marker>
          <c:xVal>
            <c:numRef>
              <c:f>'Rate of IC Failures'!$J$1:$P$1</c:f>
              <c:numCache>
                <c:formatCode>General</c:formatCode>
                <c:ptCount val="7"/>
                <c:pt idx="0">
                  <c:v>2005</c:v>
                </c:pt>
                <c:pt idx="1">
                  <c:v>2006</c:v>
                </c:pt>
                <c:pt idx="2">
                  <c:v>2007</c:v>
                </c:pt>
                <c:pt idx="3">
                  <c:v>2008</c:v>
                </c:pt>
                <c:pt idx="4">
                  <c:v>2009</c:v>
                </c:pt>
                <c:pt idx="5">
                  <c:v>2010</c:v>
                </c:pt>
                <c:pt idx="6">
                  <c:v>2011</c:v>
                </c:pt>
              </c:numCache>
            </c:numRef>
          </c:xVal>
          <c:yVal>
            <c:numRef>
              <c:f>'Rate of IC Failures'!$J$20:$J$26</c:f>
              <c:numCache>
                <c:formatCode>0.00%</c:formatCode>
                <c:ptCount val="7"/>
                <c:pt idx="0">
                  <c:v>0.9660000000000003</c:v>
                </c:pt>
                <c:pt idx="1">
                  <c:v>0.97600000000000031</c:v>
                </c:pt>
                <c:pt idx="2">
                  <c:v>0.97600000000000031</c:v>
                </c:pt>
                <c:pt idx="3">
                  <c:v>0.97800000000000031</c:v>
                </c:pt>
                <c:pt idx="4">
                  <c:v>0.98099999999999998</c:v>
                </c:pt>
                <c:pt idx="5">
                  <c:v>0.97400000000000031</c:v>
                </c:pt>
                <c:pt idx="6">
                  <c:v>0.98399999999999999</c:v>
                </c:pt>
              </c:numCache>
            </c:numRef>
          </c:yVal>
        </c:ser>
        <c:axId val="114408064"/>
        <c:axId val="114410624"/>
      </c:scatterChart>
      <c:valAx>
        <c:axId val="114408064"/>
        <c:scaling>
          <c:orientation val="minMax"/>
          <c:max val="2011"/>
          <c:min val="2005"/>
        </c:scaling>
        <c:axPos val="b"/>
        <c:title>
          <c:tx>
            <c:rich>
              <a:bodyPr/>
              <a:lstStyle/>
              <a:p>
                <a:pPr>
                  <a:defRPr sz="1600">
                    <a:latin typeface="Times" pitchFamily="18" charset="0"/>
                    <a:cs typeface="Times" pitchFamily="18" charset="0"/>
                  </a:defRPr>
                </a:pPr>
                <a:r>
                  <a:rPr lang="en-US" sz="1600">
                    <a:latin typeface="Times" pitchFamily="18" charset="0"/>
                    <a:cs typeface="Times" pitchFamily="18" charset="0"/>
                  </a:rPr>
                  <a:t>Year</a:t>
                </a:r>
              </a:p>
            </c:rich>
          </c:tx>
          <c:layout/>
        </c:title>
        <c:numFmt formatCode="General" sourceLinked="1"/>
        <c:tickLblPos val="nextTo"/>
        <c:txPr>
          <a:bodyPr/>
          <a:lstStyle/>
          <a:p>
            <a:pPr>
              <a:defRPr sz="1200" b="1">
                <a:latin typeface="Times" pitchFamily="18" charset="0"/>
                <a:cs typeface="Times" pitchFamily="18" charset="0"/>
              </a:defRPr>
            </a:pPr>
            <a:endParaRPr lang="en-US"/>
          </a:p>
        </c:txPr>
        <c:crossAx val="114410624"/>
        <c:crosses val="autoZero"/>
        <c:crossBetween val="midCat"/>
      </c:valAx>
      <c:valAx>
        <c:axId val="114410624"/>
        <c:scaling>
          <c:orientation val="minMax"/>
          <c:max val="0.98499999999999999"/>
          <c:min val="0.96500000000000064"/>
        </c:scaling>
        <c:axPos val="l"/>
        <c:majorGridlines/>
        <c:title>
          <c:tx>
            <c:rich>
              <a:bodyPr rot="-5400000" vert="horz"/>
              <a:lstStyle/>
              <a:p>
                <a:pPr>
                  <a:defRPr sz="1600">
                    <a:latin typeface="Times" pitchFamily="18" charset="0"/>
                    <a:cs typeface="Times" pitchFamily="18" charset="0"/>
                  </a:defRPr>
                </a:pPr>
                <a:r>
                  <a:rPr lang="en-US" sz="1600" dirty="0">
                    <a:latin typeface="Times" pitchFamily="18" charset="0"/>
                    <a:cs typeface="Times" pitchFamily="18" charset="0"/>
                  </a:rPr>
                  <a:t>Mean </a:t>
                </a:r>
                <a:r>
                  <a:rPr lang="en-US" sz="1600" dirty="0" smtClean="0">
                    <a:latin typeface="Times" pitchFamily="18" charset="0"/>
                    <a:cs typeface="Times" pitchFamily="18" charset="0"/>
                  </a:rPr>
                  <a:t>% of Pixels</a:t>
                </a:r>
                <a:r>
                  <a:rPr lang="en-US" sz="1600" baseline="0" dirty="0" smtClean="0">
                    <a:latin typeface="Times" pitchFamily="18" charset="0"/>
                    <a:cs typeface="Times" pitchFamily="18" charset="0"/>
                  </a:rPr>
                  <a:t> Passing </a:t>
                </a:r>
                <a:r>
                  <a:rPr lang="en-US" sz="1600" dirty="0" smtClean="0">
                    <a:latin typeface="Times" pitchFamily="18" charset="0"/>
                    <a:cs typeface="Times" pitchFamily="18" charset="0"/>
                  </a:rPr>
                  <a:t>Gamma </a:t>
                </a:r>
                <a:r>
                  <a:rPr lang="en-US" sz="1600" dirty="0">
                    <a:latin typeface="Times" pitchFamily="18" charset="0"/>
                    <a:cs typeface="Times" pitchFamily="18" charset="0"/>
                  </a:rPr>
                  <a:t>(%)</a:t>
                </a:r>
              </a:p>
            </c:rich>
          </c:tx>
          <c:layout/>
        </c:title>
        <c:numFmt formatCode="0.0%" sourceLinked="0"/>
        <c:tickLblPos val="nextTo"/>
        <c:txPr>
          <a:bodyPr/>
          <a:lstStyle/>
          <a:p>
            <a:pPr>
              <a:defRPr sz="1200" b="1">
                <a:latin typeface="Times" pitchFamily="18" charset="0"/>
                <a:cs typeface="Times" pitchFamily="18" charset="0"/>
              </a:defRPr>
            </a:pPr>
            <a:endParaRPr lang="en-US"/>
          </a:p>
        </c:txPr>
        <c:crossAx val="114408064"/>
        <c:crosses val="autoZero"/>
        <c:crossBetween val="midCat"/>
        <c:majorUnit val="5.0000000000000105E-3"/>
      </c:valAx>
    </c:plotArea>
    <c:legend>
      <c:legendPos val="r"/>
      <c:layout>
        <c:manualLayout>
          <c:xMode val="edge"/>
          <c:yMode val="edge"/>
          <c:x val="0.56660335860795152"/>
          <c:y val="0.65267494960521866"/>
          <c:w val="0.39436315252260151"/>
          <c:h val="0.14252562973211053"/>
        </c:manualLayout>
      </c:layout>
      <c:overlay val="1"/>
      <c:txPr>
        <a:bodyPr/>
        <a:lstStyle/>
        <a:p>
          <a:pPr>
            <a:defRPr sz="1400" b="1">
              <a:latin typeface="Times" pitchFamily="18" charset="0"/>
              <a:cs typeface="Times" pitchFamily="18" charset="0"/>
            </a:defRPr>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scatterChart>
        <c:scatterStyle val="lineMarker"/>
        <c:ser>
          <c:idx val="0"/>
          <c:order val="0"/>
          <c:tx>
            <c:v>Gamma Failure Rates (All Sites)</c:v>
          </c:tx>
          <c:spPr>
            <a:ln w="38100">
              <a:solidFill>
                <a:schemeClr val="bg1">
                  <a:lumMod val="50000"/>
                </a:schemeClr>
              </a:solidFill>
            </a:ln>
          </c:spPr>
          <c:marker>
            <c:spPr>
              <a:solidFill>
                <a:schemeClr val="bg1">
                  <a:lumMod val="50000"/>
                </a:schemeClr>
              </a:solidFill>
              <a:ln>
                <a:solidFill>
                  <a:schemeClr val="bg1">
                    <a:lumMod val="50000"/>
                  </a:schemeClr>
                </a:solidFill>
              </a:ln>
            </c:spPr>
          </c:marker>
          <c:xVal>
            <c:numRef>
              <c:f>'Rate of IC Failures'!$J$1:$P$1</c:f>
              <c:numCache>
                <c:formatCode>General</c:formatCode>
                <c:ptCount val="7"/>
                <c:pt idx="0">
                  <c:v>2005</c:v>
                </c:pt>
                <c:pt idx="1">
                  <c:v>2006</c:v>
                </c:pt>
                <c:pt idx="2">
                  <c:v>2007</c:v>
                </c:pt>
                <c:pt idx="3">
                  <c:v>2008</c:v>
                </c:pt>
                <c:pt idx="4">
                  <c:v>2009</c:v>
                </c:pt>
                <c:pt idx="5">
                  <c:v>2010</c:v>
                </c:pt>
                <c:pt idx="6">
                  <c:v>2011</c:v>
                </c:pt>
              </c:numCache>
            </c:numRef>
          </c:xVal>
          <c:yVal>
            <c:numRef>
              <c:f>'Rate of IC Failures'!$J$4:$P$4</c:f>
              <c:numCache>
                <c:formatCode>0.00%</c:formatCode>
                <c:ptCount val="7"/>
                <c:pt idx="0">
                  <c:v>5.4872280037843009E-2</c:v>
                </c:pt>
                <c:pt idx="1">
                  <c:v>1.2841987716359582E-2</c:v>
                </c:pt>
                <c:pt idx="2">
                  <c:v>0</c:v>
                </c:pt>
                <c:pt idx="3">
                  <c:v>9.8716683119447267E-4</c:v>
                </c:pt>
                <c:pt idx="4">
                  <c:v>4.3047783039173483E-3</c:v>
                </c:pt>
                <c:pt idx="5">
                  <c:v>4.2319085907744443E-4</c:v>
                </c:pt>
                <c:pt idx="6">
                  <c:v>7.4906367041198581E-4</c:v>
                </c:pt>
              </c:numCache>
            </c:numRef>
          </c:yVal>
        </c:ser>
        <c:ser>
          <c:idx val="1"/>
          <c:order val="1"/>
          <c:tx>
            <c:v>Gamma Failure Rates (3 Largest Sites)</c:v>
          </c:tx>
          <c:spPr>
            <a:ln w="38100">
              <a:solidFill>
                <a:schemeClr val="tx1"/>
              </a:solidFill>
              <a:prstDash val="dash"/>
            </a:ln>
          </c:spPr>
          <c:marker>
            <c:spPr>
              <a:solidFill>
                <a:schemeClr val="tx1"/>
              </a:solidFill>
              <a:ln>
                <a:solidFill>
                  <a:prstClr val="black"/>
                </a:solidFill>
              </a:ln>
            </c:spPr>
          </c:marker>
          <c:xVal>
            <c:numRef>
              <c:f>'Rate of IC Failures'!$J$1:$P$1</c:f>
              <c:numCache>
                <c:formatCode>General</c:formatCode>
                <c:ptCount val="7"/>
                <c:pt idx="0">
                  <c:v>2005</c:v>
                </c:pt>
                <c:pt idx="1">
                  <c:v>2006</c:v>
                </c:pt>
                <c:pt idx="2">
                  <c:v>2007</c:v>
                </c:pt>
                <c:pt idx="3">
                  <c:v>2008</c:v>
                </c:pt>
                <c:pt idx="4">
                  <c:v>2009</c:v>
                </c:pt>
                <c:pt idx="5">
                  <c:v>2010</c:v>
                </c:pt>
                <c:pt idx="6">
                  <c:v>2011</c:v>
                </c:pt>
              </c:numCache>
            </c:numRef>
          </c:xVal>
          <c:yVal>
            <c:numRef>
              <c:f>'Rate of IC Failures'!$J$16:$P$16</c:f>
              <c:numCache>
                <c:formatCode>0.00%</c:formatCode>
                <c:ptCount val="7"/>
                <c:pt idx="0">
                  <c:v>5.2160953800298095E-2</c:v>
                </c:pt>
                <c:pt idx="1">
                  <c:v>1.3385826771653543E-2</c:v>
                </c:pt>
                <c:pt idx="2">
                  <c:v>0</c:v>
                </c:pt>
                <c:pt idx="3">
                  <c:v>7.7041602465331314E-4</c:v>
                </c:pt>
                <c:pt idx="4">
                  <c:v>3.4364261168384879E-3</c:v>
                </c:pt>
                <c:pt idx="5">
                  <c:v>0</c:v>
                </c:pt>
                <c:pt idx="6">
                  <c:v>0</c:v>
                </c:pt>
              </c:numCache>
            </c:numRef>
          </c:yVal>
        </c:ser>
        <c:axId val="114460160"/>
        <c:axId val="114483200"/>
      </c:scatterChart>
      <c:valAx>
        <c:axId val="114460160"/>
        <c:scaling>
          <c:orientation val="minMax"/>
          <c:max val="2011"/>
          <c:min val="2005"/>
        </c:scaling>
        <c:axPos val="b"/>
        <c:title>
          <c:tx>
            <c:rich>
              <a:bodyPr/>
              <a:lstStyle/>
              <a:p>
                <a:pPr>
                  <a:defRPr sz="1600">
                    <a:latin typeface="Times" pitchFamily="18" charset="0"/>
                    <a:cs typeface="Times" pitchFamily="18" charset="0"/>
                  </a:defRPr>
                </a:pPr>
                <a:r>
                  <a:rPr lang="en-US" sz="1600" dirty="0" smtClean="0">
                    <a:latin typeface="Times" pitchFamily="18" charset="0"/>
                    <a:cs typeface="Times" pitchFamily="18" charset="0"/>
                  </a:rPr>
                  <a:t>Year</a:t>
                </a:r>
                <a:endParaRPr lang="en-US" sz="1600" dirty="0">
                  <a:latin typeface="Times" pitchFamily="18" charset="0"/>
                  <a:cs typeface="Times" pitchFamily="18" charset="0"/>
                </a:endParaRPr>
              </a:p>
            </c:rich>
          </c:tx>
          <c:layout/>
        </c:title>
        <c:numFmt formatCode="General" sourceLinked="1"/>
        <c:tickLblPos val="nextTo"/>
        <c:txPr>
          <a:bodyPr/>
          <a:lstStyle/>
          <a:p>
            <a:pPr>
              <a:defRPr sz="1200" b="1">
                <a:latin typeface="Times" pitchFamily="18" charset="0"/>
                <a:cs typeface="Times" pitchFamily="18" charset="0"/>
              </a:defRPr>
            </a:pPr>
            <a:endParaRPr lang="en-US"/>
          </a:p>
        </c:txPr>
        <c:crossAx val="114483200"/>
        <c:crosses val="autoZero"/>
        <c:crossBetween val="midCat"/>
      </c:valAx>
      <c:valAx>
        <c:axId val="114483200"/>
        <c:scaling>
          <c:orientation val="minMax"/>
          <c:max val="5.5000000000000014E-2"/>
          <c:min val="0"/>
        </c:scaling>
        <c:axPos val="l"/>
        <c:majorGridlines/>
        <c:title>
          <c:tx>
            <c:rich>
              <a:bodyPr rot="-5400000" vert="horz"/>
              <a:lstStyle/>
              <a:p>
                <a:pPr>
                  <a:defRPr sz="1600">
                    <a:latin typeface="Times" pitchFamily="18" charset="0"/>
                    <a:cs typeface="Times" pitchFamily="18" charset="0"/>
                  </a:defRPr>
                </a:pPr>
                <a:r>
                  <a:rPr lang="en-US" sz="1600" dirty="0">
                    <a:latin typeface="Times" pitchFamily="18" charset="0"/>
                    <a:cs typeface="Times" pitchFamily="18" charset="0"/>
                  </a:rPr>
                  <a:t>Mean</a:t>
                </a:r>
                <a:r>
                  <a:rPr lang="en-US" sz="1600" baseline="0" dirty="0">
                    <a:latin typeface="Times" pitchFamily="18" charset="0"/>
                    <a:cs typeface="Times" pitchFamily="18" charset="0"/>
                  </a:rPr>
                  <a:t> </a:t>
                </a:r>
                <a:r>
                  <a:rPr lang="en-US" sz="1600" baseline="0" dirty="0" err="1">
                    <a:latin typeface="Times" pitchFamily="18" charset="0"/>
                    <a:cs typeface="Times" pitchFamily="18" charset="0"/>
                  </a:rPr>
                  <a:t>Gamm</a:t>
                </a:r>
                <a:r>
                  <a:rPr lang="en-US" sz="1600" baseline="0" dirty="0">
                    <a:latin typeface="Times" pitchFamily="18" charset="0"/>
                    <a:cs typeface="Times" pitchFamily="18" charset="0"/>
                  </a:rPr>
                  <a:t> Failure Rate (%)</a:t>
                </a:r>
                <a:endParaRPr lang="en-US" sz="1600" dirty="0">
                  <a:latin typeface="Times" pitchFamily="18" charset="0"/>
                  <a:cs typeface="Times" pitchFamily="18" charset="0"/>
                </a:endParaRPr>
              </a:p>
            </c:rich>
          </c:tx>
          <c:layout/>
        </c:title>
        <c:numFmt formatCode="0.0%" sourceLinked="0"/>
        <c:tickLblPos val="nextTo"/>
        <c:txPr>
          <a:bodyPr/>
          <a:lstStyle/>
          <a:p>
            <a:pPr>
              <a:defRPr sz="1200" b="1">
                <a:latin typeface="Times" pitchFamily="18" charset="0"/>
                <a:cs typeface="Times" pitchFamily="18" charset="0"/>
              </a:defRPr>
            </a:pPr>
            <a:endParaRPr lang="en-US"/>
          </a:p>
        </c:txPr>
        <c:crossAx val="114460160"/>
        <c:crosses val="autoZero"/>
        <c:crossBetween val="midCat"/>
      </c:valAx>
    </c:plotArea>
    <c:legend>
      <c:legendPos val="r"/>
      <c:layout>
        <c:manualLayout>
          <c:xMode val="edge"/>
          <c:yMode val="edge"/>
          <c:x val="0.47726531058617572"/>
          <c:y val="0.26333410794481193"/>
          <c:w val="0.41475782541071254"/>
          <c:h val="0.27656785866763228"/>
        </c:manualLayout>
      </c:layout>
      <c:overlay val="1"/>
      <c:txPr>
        <a:bodyPr/>
        <a:lstStyle/>
        <a:p>
          <a:pPr>
            <a:defRPr sz="1400" b="1">
              <a:latin typeface="Times" pitchFamily="18" charset="0"/>
              <a:cs typeface="Times" pitchFamily="18" charset="0"/>
            </a:defRPr>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7DE3F3-7826-499F-9488-391B2FCD1462}" type="datetimeFigureOut">
              <a:rPr lang="en-US" smtClean="0"/>
              <a:pPr/>
              <a:t>8/13/2012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9E33EF-D24F-4595-86A8-20F57446CF0B}" type="slidenum">
              <a:rPr lang="en-US" smtClean="0"/>
              <a:pPr/>
              <a:t>‹#›</a:t>
            </a:fld>
            <a:endParaRPr lang="en-US"/>
          </a:p>
        </p:txBody>
      </p:sp>
    </p:spTree>
    <p:extLst>
      <p:ext uri="{BB962C8B-B14F-4D97-AF65-F5344CB8AC3E}">
        <p14:creationId xmlns:p14="http://schemas.microsoft.com/office/powerpoint/2010/main" xmlns="" val="979141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 representative sites are shown.</a:t>
            </a:r>
            <a:r>
              <a:rPr lang="en-US" baseline="0" dirty="0" smtClean="0"/>
              <a:t>  Sites that were statistically homogenous with other sites were not displayed.  Summary of data.  All of the sites had, on average, mean dose values within tolerance.  Of note are the two sites that were closest to tolerance: </a:t>
            </a:r>
            <a:r>
              <a:rPr lang="en-US" baseline="0" dirty="0" err="1" smtClean="0"/>
              <a:t>Meso</a:t>
            </a:r>
            <a:r>
              <a:rPr lang="en-US" baseline="0" dirty="0" smtClean="0"/>
              <a:t> and IMSRT.  As you can see, </a:t>
            </a:r>
            <a:r>
              <a:rPr lang="en-US" baseline="0" dirty="0" err="1" smtClean="0"/>
              <a:t>Meso</a:t>
            </a:r>
            <a:r>
              <a:rPr lang="en-US" baseline="0" dirty="0" smtClean="0"/>
              <a:t> has the highest MD and a large SD and a correspondingly high rate of QA failures (21% of plans).  </a:t>
            </a:r>
            <a:r>
              <a:rPr lang="en-US" baseline="0" dirty="0" err="1" smtClean="0"/>
              <a:t>Meso</a:t>
            </a:r>
            <a:r>
              <a:rPr lang="en-US" baseline="0" dirty="0" smtClean="0"/>
              <a:t> plans consist of large treatment fields with many beams (20 plus) resulting in very complex plans for which the effects of scattered radiation is not modeled well in the TPS.  If we look at the IMSSRT group, we have similar problems related to small fields. </a:t>
            </a:r>
            <a:endParaRPr lang="en-US" dirty="0"/>
          </a:p>
        </p:txBody>
      </p:sp>
      <p:sp>
        <p:nvSpPr>
          <p:cNvPr id="4" name="Slide Number Placeholder 3"/>
          <p:cNvSpPr>
            <a:spLocks noGrp="1"/>
          </p:cNvSpPr>
          <p:nvPr>
            <p:ph type="sldNum" sz="quarter" idx="10"/>
          </p:nvPr>
        </p:nvSpPr>
        <p:spPr/>
        <p:txBody>
          <a:bodyPr/>
          <a:lstStyle/>
          <a:p>
            <a:fld id="{189E33EF-D24F-4595-86A8-20F57446CF0B}"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a:t>
            </a:r>
            <a:r>
              <a:rPr lang="en-US" baseline="0" dirty="0" smtClean="0"/>
              <a:t> was split into two groups: the group that included all measurements and sites and a subgroup that only had the 3 busiest services (GU, HN, THOR) to evaluate trends without the biasing effects of the MESO and IMSSRT services.  We found that over time, our </a:t>
            </a:r>
            <a:r>
              <a:rPr lang="en-US" baseline="0" dirty="0" err="1" smtClean="0"/>
              <a:t>dosimetric</a:t>
            </a:r>
            <a:r>
              <a:rPr lang="en-US" baseline="0" dirty="0" smtClean="0"/>
              <a:t> agreement has improved.  This improvement roughly corresponds to our transitions to newer versions of Pinnacle.</a:t>
            </a:r>
            <a:endParaRPr lang="en-US" dirty="0"/>
          </a:p>
        </p:txBody>
      </p:sp>
      <p:sp>
        <p:nvSpPr>
          <p:cNvPr id="4" name="Slide Number Placeholder 3"/>
          <p:cNvSpPr>
            <a:spLocks noGrp="1"/>
          </p:cNvSpPr>
          <p:nvPr>
            <p:ph type="sldNum" sz="quarter" idx="10"/>
          </p:nvPr>
        </p:nvSpPr>
        <p:spPr/>
        <p:txBody>
          <a:bodyPr/>
          <a:lstStyle/>
          <a:p>
            <a:fld id="{189E33EF-D24F-4595-86A8-20F57446CF0B}"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Despite the improved</a:t>
            </a:r>
            <a:r>
              <a:rPr lang="en-US" baseline="0" dirty="0" smtClean="0"/>
              <a:t> </a:t>
            </a:r>
            <a:r>
              <a:rPr lang="en-US" baseline="0" dirty="0" err="1" smtClean="0"/>
              <a:t>dosimteric</a:t>
            </a:r>
            <a:r>
              <a:rPr lang="en-US" baseline="0" dirty="0" smtClean="0"/>
              <a:t> agreement over the years, our failure rates have remained fairly steady with similar trends for both the overall and subgroup.</a:t>
            </a:r>
            <a:endParaRPr lang="en-US" dirty="0"/>
          </a:p>
        </p:txBody>
      </p:sp>
      <p:sp>
        <p:nvSpPr>
          <p:cNvPr id="4" name="Slide Number Placeholder 3"/>
          <p:cNvSpPr>
            <a:spLocks noGrp="1"/>
          </p:cNvSpPr>
          <p:nvPr>
            <p:ph type="sldNum" sz="quarter" idx="10"/>
          </p:nvPr>
        </p:nvSpPr>
        <p:spPr/>
        <p:txBody>
          <a:bodyPr/>
          <a:lstStyle/>
          <a:p>
            <a:fld id="{189E33EF-D24F-4595-86A8-20F57446CF0B}"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trends for gamma results are</a:t>
            </a:r>
            <a:r>
              <a:rPr lang="en-US" baseline="0" dirty="0" smtClean="0"/>
              <a:t> the same for both groups and show less than a 2% change from 2005 to 2011.</a:t>
            </a:r>
            <a:endParaRPr lang="en-US" dirty="0"/>
          </a:p>
        </p:txBody>
      </p:sp>
      <p:sp>
        <p:nvSpPr>
          <p:cNvPr id="4" name="Slide Number Placeholder 3"/>
          <p:cNvSpPr>
            <a:spLocks noGrp="1"/>
          </p:cNvSpPr>
          <p:nvPr>
            <p:ph type="sldNum" sz="quarter" idx="10"/>
          </p:nvPr>
        </p:nvSpPr>
        <p:spPr/>
        <p:txBody>
          <a:bodyPr/>
          <a:lstStyle/>
          <a:p>
            <a:fld id="{189E33EF-D24F-4595-86A8-20F57446CF0B}"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failure rate dropped dramatically</a:t>
            </a:r>
            <a:r>
              <a:rPr lang="en-US" baseline="0" dirty="0" smtClean="0"/>
              <a:t> after 2005, remaining </a:t>
            </a:r>
            <a:r>
              <a:rPr lang="en-US" b="1" u="sng" baseline="0" dirty="0" smtClean="0"/>
              <a:t>at less than 0.4% </a:t>
            </a:r>
            <a:r>
              <a:rPr lang="en-US" baseline="0" dirty="0" smtClean="0"/>
              <a:t>for the rest of the time.  Of note, all or most of the failures in 2005 and 2006 were attributable to film processor error.  Gamma failures do not result in repeated measurements or changes to clinical plans.</a:t>
            </a:r>
            <a:endParaRPr lang="en-US" dirty="0"/>
          </a:p>
        </p:txBody>
      </p:sp>
      <p:sp>
        <p:nvSpPr>
          <p:cNvPr id="4" name="Slide Number Placeholder 3"/>
          <p:cNvSpPr>
            <a:spLocks noGrp="1"/>
          </p:cNvSpPr>
          <p:nvPr>
            <p:ph type="sldNum" sz="quarter" idx="10"/>
          </p:nvPr>
        </p:nvSpPr>
        <p:spPr/>
        <p:txBody>
          <a:bodyPr/>
          <a:lstStyle/>
          <a:p>
            <a:fld id="{189E33EF-D24F-4595-86A8-20F57446CF0B}"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the 302 plans that failed QA at</a:t>
            </a:r>
            <a:r>
              <a:rPr lang="en-US" baseline="0" dirty="0" smtClean="0"/>
              <a:t> one or more points, this table illustrates the QA follow-up that was performed.  Of the 302 failing plans, 188 failed once and passed with a single subsequent re-measurement at a different calculation point.  Of those, 16 passed using a special beam delivery, specifically the splitting of multiple carriage plans into separate plans (MC split) and delivery of all beams from 0 degree gantry angle (AP).  </a:t>
            </a:r>
            <a:endParaRPr lang="en-US" dirty="0"/>
          </a:p>
        </p:txBody>
      </p:sp>
      <p:sp>
        <p:nvSpPr>
          <p:cNvPr id="4" name="Slide Number Placeholder 3"/>
          <p:cNvSpPr>
            <a:spLocks noGrp="1"/>
          </p:cNvSpPr>
          <p:nvPr>
            <p:ph type="sldNum" sz="quarter" idx="10"/>
          </p:nvPr>
        </p:nvSpPr>
        <p:spPr/>
        <p:txBody>
          <a:bodyPr/>
          <a:lstStyle/>
          <a:p>
            <a:fld id="{189E33EF-D24F-4595-86A8-20F57446CF0B}"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GU,</a:t>
            </a:r>
            <a:r>
              <a:rPr lang="en-US" baseline="0" dirty="0" smtClean="0"/>
              <a:t> GYN had failures less than 1%.  </a:t>
            </a:r>
            <a:r>
              <a:rPr lang="en-US" baseline="0" dirty="0" err="1" smtClean="0"/>
              <a:t>Meso</a:t>
            </a:r>
            <a:r>
              <a:rPr lang="en-US" baseline="0" dirty="0" smtClean="0"/>
              <a:t> IMSSRT PEDI have rates of 6% or more</a:t>
            </a:r>
            <a:endParaRPr lang="en-US" dirty="0"/>
          </a:p>
        </p:txBody>
      </p:sp>
      <p:sp>
        <p:nvSpPr>
          <p:cNvPr id="4" name="Slide Number Placeholder 3"/>
          <p:cNvSpPr>
            <a:spLocks noGrp="1"/>
          </p:cNvSpPr>
          <p:nvPr>
            <p:ph type="sldNum" sz="quarter" idx="10"/>
          </p:nvPr>
        </p:nvSpPr>
        <p:spPr/>
        <p:txBody>
          <a:bodyPr/>
          <a:lstStyle/>
          <a:p>
            <a:fld id="{189E33EF-D24F-4595-86A8-20F57446CF0B}"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majority of treatment sites could actually have slightly tighter % dose criteria, however, the sites we observed with large amounts of failure would require more lax criteria.  </a:t>
            </a:r>
            <a:endParaRPr lang="en-US" dirty="0"/>
          </a:p>
        </p:txBody>
      </p:sp>
      <p:sp>
        <p:nvSpPr>
          <p:cNvPr id="4" name="Slide Number Placeholder 3"/>
          <p:cNvSpPr>
            <a:spLocks noGrp="1"/>
          </p:cNvSpPr>
          <p:nvPr>
            <p:ph type="sldNum" sz="quarter" idx="10"/>
          </p:nvPr>
        </p:nvSpPr>
        <p:spPr/>
        <p:txBody>
          <a:bodyPr/>
          <a:lstStyle/>
          <a:p>
            <a:fld id="{189E33EF-D24F-4595-86A8-20F57446CF0B}"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462A6D3-6DF6-481E-B5D4-40C34BB2E22B}" type="datetime1">
              <a:rPr lang="en-US" smtClean="0"/>
              <a:pPr/>
              <a:t>8/13/2012</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kumimoji="0" lang="en-US">
              <a:solidFill>
                <a:schemeClr val="accent1">
                  <a:tint val="20000"/>
                </a:schemeClr>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solidFill>
                <a:srgbClr val="FFFFFF"/>
              </a:solidFill>
            </a:endParaRP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1A9A81-DCEE-4117-921B-D763BB381D58}" type="datetime1">
              <a:rPr lang="en-US" smtClean="0"/>
              <a:pPr/>
              <a:t>8/13/2012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CA0D12-AC4D-4404-8414-D356CA1A6FC2}" type="datetime1">
              <a:rPr lang="en-US" smtClean="0"/>
              <a:pPr/>
              <a:t>8/13/2012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B58E3E-E118-4454-9E16-752D7D3FA620}" type="datetime1">
              <a:rPr lang="en-US" smtClean="0"/>
              <a:pPr/>
              <a:t>8/13/2012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A4C251-3511-467D-AFC1-3F4E87EBA7E7}" type="datetime1">
              <a:rPr lang="en-US" smtClean="0"/>
              <a:pPr/>
              <a:t>8/13/2012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E26889-434A-44AB-9D2A-ECCC0884A976}" type="datetime1">
              <a:rPr lang="en-US" smtClean="0"/>
              <a:pPr/>
              <a:t>8/13/2012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7ECD7F4-75D2-4CF1-91D6-91D2EAC616ED}" type="datetime1">
              <a:rPr lang="en-US" smtClean="0"/>
              <a:pPr/>
              <a:t>8/13/2012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80F2A5-4045-4FD8-8B65-304FC935B5D9}" type="datetime1">
              <a:rPr lang="en-US" smtClean="0"/>
              <a:pPr/>
              <a:t>8/13/2012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0DD40-768E-4F23-80B2-FBBA830C8347}" type="datetime1">
              <a:rPr lang="en-US" smtClean="0"/>
              <a:pPr/>
              <a:t>8/13/2012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94CB98-A4B2-40EC-B3D7-E78694632886}" type="datetime1">
              <a:rPr lang="en-US" smtClean="0"/>
              <a:pPr/>
              <a:t>8/13/2012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21C61CB-1773-4D52-9E63-B0DF01525F71}" type="datetime1">
              <a:rPr lang="en-US" smtClean="0"/>
              <a:pPr/>
              <a:t>8/13/2012</a:t>
            </a:fld>
            <a:endParaRPr lang="en-US">
              <a:solidFill>
                <a:schemeClr val="tx1"/>
              </a:solidFill>
            </a:endParaRP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a:solidFill>
                <a:schemeClr val="tx1"/>
              </a:solidFill>
            </a:endParaRPr>
          </a:p>
        </p:txBody>
      </p:sp>
      <p:sp>
        <p:nvSpPr>
          <p:cNvPr id="7" name="Slide Number Placeholder 6"/>
          <p:cNvSpPr>
            <a:spLocks noGrp="1"/>
          </p:cNvSpPr>
          <p:nvPr>
            <p:ph type="sldNum" sz="quarter" idx="12"/>
          </p:nvPr>
        </p:nvSpPr>
        <p:spPr>
          <a:xfrm>
            <a:off x="8339328" y="1170432"/>
            <a:ext cx="733864" cy="201168"/>
          </a:xfrm>
        </p:spPr>
        <p:txBody>
          <a:bodyPr/>
          <a:lstStyle/>
          <a:p>
            <a:fld id="{D5BBC35B-A44B-4119-B8DA-DE9E3DFADA20}" type="slidenum">
              <a:rPr kumimoji="0" lang="en-US" smtClean="0"/>
              <a:pPr/>
              <a:t>‹#›</a:t>
            </a:fld>
            <a:endParaRPr kumimoji="0" lang="en-US">
              <a:solidFill>
                <a:schemeClr val="tx1"/>
              </a:solidFill>
            </a:endParaRP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ED5A2AE-7852-4366-A893-020CAD6A14B5}" type="datetime1">
              <a:rPr lang="en-US" smtClean="0"/>
              <a:pPr/>
              <a:t>8/13/2012</a:t>
            </a:fld>
            <a:endParaRPr lang="en-US" sz="1000" dirty="0">
              <a:solidFill>
                <a:schemeClr val="tx1"/>
              </a:solidFill>
            </a:endParaRP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lgn="r" eaLnBrk="1" latinLnBrk="0" hangingPunct="1"/>
            <a:endParaRPr kumimoji="0" lang="en-US" sz="1000" dirty="0">
              <a:solidFill>
                <a:schemeClr val="tx1"/>
              </a:solidFill>
            </a:endParaRP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556792"/>
            <a:ext cx="8712968" cy="1673352"/>
          </a:xfrm>
        </p:spPr>
        <p:txBody>
          <a:bodyPr>
            <a:noAutofit/>
          </a:bodyPr>
          <a:lstStyle/>
          <a:p>
            <a:r>
              <a:rPr lang="en-US" sz="5400" dirty="0" smtClean="0"/>
              <a:t>An Analysis of More Than 13,000 Patient-Specific IMRT QA Results</a:t>
            </a:r>
            <a:endParaRPr lang="en-US" sz="5400" dirty="0"/>
          </a:p>
        </p:txBody>
      </p:sp>
      <p:sp>
        <p:nvSpPr>
          <p:cNvPr id="3" name="Subtitle 2"/>
          <p:cNvSpPr>
            <a:spLocks noGrp="1"/>
          </p:cNvSpPr>
          <p:nvPr>
            <p:ph type="subTitle" idx="1"/>
          </p:nvPr>
        </p:nvSpPr>
        <p:spPr>
          <a:xfrm>
            <a:off x="539552" y="4797152"/>
            <a:ext cx="8077200" cy="1643632"/>
          </a:xfrm>
        </p:spPr>
        <p:txBody>
          <a:bodyPr>
            <a:normAutofit fontScale="77500" lnSpcReduction="20000"/>
          </a:bodyPr>
          <a:lstStyle/>
          <a:p>
            <a:r>
              <a:rPr lang="en-US" dirty="0" smtClean="0"/>
              <a:t>K. Pulliam, MS</a:t>
            </a:r>
            <a:r>
              <a:rPr lang="en-US" baseline="30000" dirty="0" smtClean="0"/>
              <a:t>1,2</a:t>
            </a:r>
            <a:r>
              <a:rPr lang="en-US" dirty="0" smtClean="0"/>
              <a:t>., D </a:t>
            </a:r>
            <a:r>
              <a:rPr lang="en-US" dirty="0" err="1" smtClean="0"/>
              <a:t>Followill</a:t>
            </a:r>
            <a:r>
              <a:rPr lang="en-US" dirty="0" smtClean="0"/>
              <a:t>, PhD</a:t>
            </a:r>
            <a:r>
              <a:rPr lang="en-US" baseline="30000" dirty="0" smtClean="0"/>
              <a:t>2</a:t>
            </a:r>
            <a:r>
              <a:rPr lang="en-US" dirty="0" smtClean="0"/>
              <a:t>., L Court, PhD</a:t>
            </a:r>
            <a:r>
              <a:rPr lang="en-US" baseline="30000" dirty="0" smtClean="0"/>
              <a:t>2</a:t>
            </a:r>
            <a:r>
              <a:rPr lang="en-US" dirty="0" smtClean="0"/>
              <a:t>., L Dong, PhD</a:t>
            </a:r>
            <a:r>
              <a:rPr lang="en-US" baseline="30000" dirty="0" smtClean="0"/>
              <a:t>3</a:t>
            </a:r>
            <a:r>
              <a:rPr lang="en-US" dirty="0" smtClean="0"/>
              <a:t>., M </a:t>
            </a:r>
            <a:r>
              <a:rPr lang="en-US" dirty="0" err="1" smtClean="0"/>
              <a:t>Gillin</a:t>
            </a:r>
            <a:r>
              <a:rPr lang="en-US" dirty="0" smtClean="0"/>
              <a:t>, PhD</a:t>
            </a:r>
            <a:r>
              <a:rPr lang="en-US" baseline="30000" dirty="0" smtClean="0"/>
              <a:t>2</a:t>
            </a:r>
            <a:r>
              <a:rPr lang="en-US" dirty="0" smtClean="0"/>
              <a:t>., K Prado, PhD</a:t>
            </a:r>
            <a:r>
              <a:rPr lang="en-US" baseline="30000" dirty="0" smtClean="0"/>
              <a:t>3</a:t>
            </a:r>
            <a:r>
              <a:rPr lang="en-US" dirty="0" smtClean="0"/>
              <a:t>., S </a:t>
            </a:r>
            <a:r>
              <a:rPr lang="en-US" dirty="0" err="1" smtClean="0"/>
              <a:t>Kry</a:t>
            </a:r>
            <a:r>
              <a:rPr lang="en-US" dirty="0" smtClean="0"/>
              <a:t>, PhD</a:t>
            </a:r>
            <a:r>
              <a:rPr lang="en-US" baseline="30000" dirty="0" smtClean="0"/>
              <a:t>2</a:t>
            </a:r>
            <a:r>
              <a:rPr lang="en-US" dirty="0" smtClean="0"/>
              <a:t> </a:t>
            </a:r>
          </a:p>
          <a:p>
            <a:endParaRPr lang="en-US" dirty="0" smtClean="0"/>
          </a:p>
          <a:p>
            <a:endParaRPr lang="en-US" dirty="0" smtClean="0"/>
          </a:p>
          <a:p>
            <a:r>
              <a:rPr lang="en-US" b="1" baseline="30000" dirty="0" smtClean="0"/>
              <a:t>1</a:t>
            </a:r>
            <a:r>
              <a:rPr lang="en-US" b="1" i="1" dirty="0" smtClean="0"/>
              <a:t>The</a:t>
            </a:r>
            <a:r>
              <a:rPr lang="en-US" b="1" dirty="0" smtClean="0"/>
              <a:t> </a:t>
            </a:r>
            <a:r>
              <a:rPr lang="en-US" b="1" i="1" dirty="0" smtClean="0"/>
              <a:t>University of Texas Graduate School of Biomedical Sciences at Houston, Houston, TX;</a:t>
            </a:r>
            <a:r>
              <a:rPr lang="en-US" b="1" dirty="0" smtClean="0"/>
              <a:t> </a:t>
            </a:r>
            <a:r>
              <a:rPr lang="en-US" b="1" baseline="30000" dirty="0" smtClean="0"/>
              <a:t>2</a:t>
            </a:r>
            <a:r>
              <a:rPr lang="en-US" b="1" i="1" dirty="0" smtClean="0"/>
              <a:t>Department</a:t>
            </a:r>
            <a:r>
              <a:rPr lang="en-US" b="1" dirty="0" smtClean="0"/>
              <a:t> </a:t>
            </a:r>
            <a:r>
              <a:rPr lang="en-US" b="1" i="1" dirty="0" smtClean="0"/>
              <a:t>of Radiation Physics, The University of Texas MD Anderson Cancer Center, Houston, TX;</a:t>
            </a:r>
            <a:r>
              <a:rPr lang="en-US" b="1" dirty="0" smtClean="0"/>
              <a:t> </a:t>
            </a:r>
            <a:r>
              <a:rPr lang="en-US" b="1" baseline="30000" dirty="0" smtClean="0"/>
              <a:t>3</a:t>
            </a:r>
            <a:r>
              <a:rPr lang="en-US" b="1" i="1" dirty="0" smtClean="0"/>
              <a:t>Department</a:t>
            </a:r>
            <a:r>
              <a:rPr lang="en-US" b="1" dirty="0" smtClean="0"/>
              <a:t> </a:t>
            </a:r>
            <a:r>
              <a:rPr lang="en-US" b="1" i="1" dirty="0" smtClean="0"/>
              <a:t>of Radiation Oncology, University of Maryland School of Medicine, Baltimore, MD</a:t>
            </a:r>
            <a:endParaRPr lang="en-US" dirty="0" smtClean="0"/>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5832646" y="64374"/>
            <a:ext cx="3275858" cy="1492418"/>
          </a:xfrm>
          <a:prstGeom prst="rect">
            <a:avLst/>
          </a:prstGeom>
          <a:noFill/>
          <a:ln w="9525">
            <a:noFill/>
            <a:miter lim="800000"/>
            <a:headEnd/>
            <a:tailEnd/>
          </a:ln>
        </p:spPr>
      </p:pic>
      <p:pic>
        <p:nvPicPr>
          <p:cNvPr id="4" name="Picture 2"/>
          <p:cNvPicPr>
            <a:picLocks noChangeAspect="1" noChangeArrowheads="1"/>
          </p:cNvPicPr>
          <p:nvPr/>
        </p:nvPicPr>
        <p:blipFill>
          <a:blip r:embed="rId3" cstate="print"/>
          <a:srcRect/>
          <a:stretch>
            <a:fillRect/>
          </a:stretch>
        </p:blipFill>
        <p:spPr bwMode="auto">
          <a:xfrm>
            <a:off x="107504" y="421766"/>
            <a:ext cx="3615318" cy="7029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Gamma Failure Rates</a:t>
            </a:r>
            <a:endParaRPr lang="en-US" dirty="0"/>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10</a:t>
            </a:fld>
            <a:endParaRPr kumimoji="0" lang="en-US"/>
          </a:p>
        </p:txBody>
      </p:sp>
      <p:graphicFrame>
        <p:nvGraphicFramePr>
          <p:cNvPr id="7" name="Content Placeholder 6"/>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
        <p:nvSpPr>
          <p:cNvPr id="8" name="Oval 7"/>
          <p:cNvSpPr/>
          <p:nvPr/>
        </p:nvSpPr>
        <p:spPr>
          <a:xfrm rot="3904366">
            <a:off x="165689" y="3504027"/>
            <a:ext cx="3960006" cy="560542"/>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267744" y="2492896"/>
            <a:ext cx="3168352" cy="369332"/>
          </a:xfrm>
          <a:prstGeom prst="rect">
            <a:avLst/>
          </a:prstGeom>
          <a:noFill/>
        </p:spPr>
        <p:txBody>
          <a:bodyPr wrap="square" rtlCol="0">
            <a:spAutoFit/>
          </a:bodyPr>
          <a:lstStyle/>
          <a:p>
            <a:r>
              <a:rPr lang="en-US" b="1" dirty="0" smtClean="0">
                <a:latin typeface="Times" pitchFamily="18" charset="0"/>
                <a:cs typeface="Times" pitchFamily="18" charset="0"/>
              </a:rPr>
              <a:t>Film Processor Problems</a:t>
            </a:r>
            <a:endParaRPr lang="en-US" b="1" dirty="0">
              <a:latin typeface="Times" pitchFamily="18" charset="0"/>
              <a:cs typeface="Times" pitchFamily="18" charset="0"/>
            </a:endParaRPr>
          </a:p>
        </p:txBody>
      </p:sp>
      <p:sp>
        <p:nvSpPr>
          <p:cNvPr id="10" name="Down Arrow 9"/>
          <p:cNvSpPr/>
          <p:nvPr/>
        </p:nvSpPr>
        <p:spPr>
          <a:xfrm rot="2749364">
            <a:off x="2646495" y="2834506"/>
            <a:ext cx="154930" cy="720080"/>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Absolute Dose Failure Follow-Up</a:t>
            </a:r>
            <a:endParaRPr lang="en-US" dirty="0"/>
          </a:p>
        </p:txBody>
      </p:sp>
      <p:graphicFrame>
        <p:nvGraphicFramePr>
          <p:cNvPr id="4" name="Content Placeholder 3"/>
          <p:cNvGraphicFramePr>
            <a:graphicFrameLocks noGrp="1"/>
          </p:cNvGraphicFramePr>
          <p:nvPr>
            <p:ph idx="1"/>
          </p:nvPr>
        </p:nvGraphicFramePr>
        <p:xfrm>
          <a:off x="1691680" y="1693376"/>
          <a:ext cx="6028482" cy="4707837"/>
        </p:xfrm>
        <a:graphic>
          <a:graphicData uri="http://schemas.openxmlformats.org/drawingml/2006/table">
            <a:tbl>
              <a:tblPr/>
              <a:tblGrid>
                <a:gridCol w="4423137"/>
                <a:gridCol w="1605345"/>
              </a:tblGrid>
              <a:tr h="1062683">
                <a:tc>
                  <a:txBody>
                    <a:bodyPr/>
                    <a:lstStyle/>
                    <a:p>
                      <a:pPr marL="0" marR="0" algn="ctr">
                        <a:lnSpc>
                          <a:spcPct val="200000"/>
                        </a:lnSpc>
                        <a:spcBef>
                          <a:spcPts val="0"/>
                        </a:spcBef>
                        <a:spcAft>
                          <a:spcPts val="0"/>
                        </a:spcAft>
                      </a:pPr>
                      <a:r>
                        <a:rPr lang="en-US" sz="1900" dirty="0">
                          <a:solidFill>
                            <a:srgbClr val="000000"/>
                          </a:solidFill>
                          <a:latin typeface="Times"/>
                          <a:ea typeface="Times New Roman"/>
                          <a:cs typeface="Times New Roman"/>
                        </a:rPr>
                        <a:t>Number of plans with absolute dose failure</a:t>
                      </a:r>
                      <a:endParaRPr lang="en-US" sz="1900" dirty="0">
                        <a:latin typeface="Times"/>
                        <a:ea typeface="Times"/>
                        <a:cs typeface="Times New Roman"/>
                      </a:endParaRPr>
                    </a:p>
                  </a:txBody>
                  <a:tcPr marL="99643" marR="9964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900" b="1" dirty="0">
                          <a:solidFill>
                            <a:srgbClr val="000000"/>
                          </a:solidFill>
                          <a:latin typeface="Times"/>
                          <a:ea typeface="Times New Roman"/>
                          <a:cs typeface="Times New Roman"/>
                        </a:rPr>
                        <a:t>302</a:t>
                      </a:r>
                      <a:endParaRPr lang="en-US" sz="1900" dirty="0">
                        <a:latin typeface="Times"/>
                        <a:ea typeface="Times"/>
                        <a:cs typeface="Times New Roman"/>
                      </a:endParaRPr>
                    </a:p>
                  </a:txBody>
                  <a:tcPr marL="99643" marR="99643"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143">
                <a:tc>
                  <a:txBody>
                    <a:bodyPr/>
                    <a:lstStyle/>
                    <a:p>
                      <a:pPr marL="0" marR="0">
                        <a:lnSpc>
                          <a:spcPct val="200000"/>
                        </a:lnSpc>
                        <a:spcBef>
                          <a:spcPts val="0"/>
                        </a:spcBef>
                        <a:spcAft>
                          <a:spcPts val="0"/>
                        </a:spcAft>
                      </a:pPr>
                      <a:r>
                        <a:rPr lang="en-US" sz="1900" dirty="0">
                          <a:solidFill>
                            <a:srgbClr val="000000"/>
                          </a:solidFill>
                          <a:latin typeface="Times"/>
                          <a:ea typeface="Times New Roman"/>
                          <a:cs typeface="Times New Roman"/>
                        </a:rPr>
                        <a:t>Single absolute dose failure (&gt; ±3%)</a:t>
                      </a:r>
                      <a:endParaRPr lang="en-US" sz="1900" dirty="0">
                        <a:latin typeface="Times"/>
                        <a:ea typeface="Times"/>
                        <a:cs typeface="Times New Roman"/>
                      </a:endParaRPr>
                    </a:p>
                  </a:txBody>
                  <a:tcPr marL="99643" marR="99643"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endParaRPr lang="en-US" sz="1900">
                        <a:solidFill>
                          <a:srgbClr val="000000"/>
                        </a:solidFill>
                        <a:latin typeface="Times"/>
                        <a:ea typeface="Times New Roman"/>
                        <a:cs typeface="Times New Roman"/>
                      </a:endParaRPr>
                    </a:p>
                  </a:txBody>
                  <a:tcPr marL="99643" marR="99643" marT="0" marB="0" anchor="b">
                    <a:lnL>
                      <a:noFill/>
                    </a:lnL>
                    <a:lnR>
                      <a:noFill/>
                    </a:lnR>
                    <a:lnT w="12700" cap="flat" cmpd="sng" algn="ctr">
                      <a:solidFill>
                        <a:srgbClr val="000000"/>
                      </a:solidFill>
                      <a:prstDash val="solid"/>
                      <a:round/>
                      <a:headEnd type="none" w="med" len="med"/>
                      <a:tailEnd type="none" w="med" len="med"/>
                    </a:lnT>
                    <a:lnB>
                      <a:noFill/>
                    </a:lnB>
                  </a:tcPr>
                </a:tc>
              </a:tr>
              <a:tr h="575143">
                <a:tc>
                  <a:txBody>
                    <a:bodyPr/>
                    <a:lstStyle/>
                    <a:p>
                      <a:pPr marL="0" marR="0" indent="609600">
                        <a:lnSpc>
                          <a:spcPct val="200000"/>
                        </a:lnSpc>
                        <a:spcBef>
                          <a:spcPts val="0"/>
                        </a:spcBef>
                        <a:spcAft>
                          <a:spcPts val="0"/>
                        </a:spcAft>
                      </a:pPr>
                      <a:r>
                        <a:rPr lang="en-US" sz="1900" dirty="0">
                          <a:solidFill>
                            <a:srgbClr val="000000"/>
                          </a:solidFill>
                          <a:latin typeface="Times"/>
                          <a:ea typeface="Times New Roman"/>
                          <a:cs typeface="Times New Roman"/>
                        </a:rPr>
                        <a:t>Passed with </a:t>
                      </a:r>
                      <a:r>
                        <a:rPr lang="en-US" sz="1900" dirty="0" err="1">
                          <a:solidFill>
                            <a:srgbClr val="000000"/>
                          </a:solidFill>
                          <a:latin typeface="Times"/>
                          <a:ea typeface="Times New Roman"/>
                          <a:cs typeface="Times New Roman"/>
                        </a:rPr>
                        <a:t>remeasurement</a:t>
                      </a:r>
                      <a:endParaRPr lang="en-US" sz="1900" dirty="0">
                        <a:latin typeface="Times"/>
                        <a:ea typeface="Times"/>
                        <a:cs typeface="Times New Roman"/>
                      </a:endParaRPr>
                    </a:p>
                  </a:txBody>
                  <a:tcPr marL="99643" marR="99643" marT="0" marB="0" anchor="b">
                    <a:lnL>
                      <a:noFill/>
                    </a:lnL>
                    <a:lnR>
                      <a:noFill/>
                    </a:lnR>
                    <a:lnT>
                      <a:noFill/>
                    </a:lnT>
                    <a:lnB>
                      <a:noFill/>
                    </a:lnB>
                  </a:tcPr>
                </a:tc>
                <a:tc>
                  <a:txBody>
                    <a:bodyPr/>
                    <a:lstStyle/>
                    <a:p>
                      <a:pPr marL="0" marR="0" algn="ctr">
                        <a:lnSpc>
                          <a:spcPct val="200000"/>
                        </a:lnSpc>
                        <a:spcBef>
                          <a:spcPts val="0"/>
                        </a:spcBef>
                        <a:spcAft>
                          <a:spcPts val="0"/>
                        </a:spcAft>
                      </a:pPr>
                      <a:r>
                        <a:rPr lang="en-US" sz="1900" b="1" dirty="0">
                          <a:solidFill>
                            <a:srgbClr val="000000"/>
                          </a:solidFill>
                          <a:latin typeface="Times"/>
                          <a:ea typeface="Times New Roman"/>
                          <a:cs typeface="Times New Roman"/>
                        </a:rPr>
                        <a:t>188</a:t>
                      </a:r>
                      <a:endParaRPr lang="en-US" sz="1900" dirty="0">
                        <a:latin typeface="Times"/>
                        <a:ea typeface="Times"/>
                        <a:cs typeface="Times New Roman"/>
                      </a:endParaRPr>
                    </a:p>
                  </a:txBody>
                  <a:tcPr marL="99643" marR="99643" marT="0" marB="0" anchor="b">
                    <a:lnL>
                      <a:noFill/>
                    </a:lnL>
                    <a:lnR>
                      <a:noFill/>
                    </a:lnR>
                    <a:lnT>
                      <a:noFill/>
                    </a:lnT>
                    <a:lnB>
                      <a:noFill/>
                    </a:lnB>
                  </a:tcPr>
                </a:tc>
              </a:tr>
              <a:tr h="575143">
                <a:tc>
                  <a:txBody>
                    <a:bodyPr/>
                    <a:lstStyle/>
                    <a:p>
                      <a:pPr marL="0" marR="0" indent="609600">
                        <a:lnSpc>
                          <a:spcPct val="200000"/>
                        </a:lnSpc>
                        <a:spcBef>
                          <a:spcPts val="0"/>
                        </a:spcBef>
                        <a:spcAft>
                          <a:spcPts val="0"/>
                        </a:spcAft>
                      </a:pPr>
                      <a:r>
                        <a:rPr lang="en-US" sz="1900" dirty="0">
                          <a:solidFill>
                            <a:srgbClr val="000000"/>
                          </a:solidFill>
                          <a:latin typeface="Times"/>
                          <a:ea typeface="Times New Roman"/>
                          <a:cs typeface="Times New Roman"/>
                        </a:rPr>
                        <a:t>Failed with </a:t>
                      </a:r>
                      <a:r>
                        <a:rPr lang="en-US" sz="1900" dirty="0" err="1">
                          <a:solidFill>
                            <a:srgbClr val="000000"/>
                          </a:solidFill>
                          <a:latin typeface="Times"/>
                          <a:ea typeface="Times New Roman"/>
                          <a:cs typeface="Times New Roman"/>
                        </a:rPr>
                        <a:t>remeasurement</a:t>
                      </a:r>
                      <a:r>
                        <a:rPr lang="en-US" sz="1900" dirty="0">
                          <a:solidFill>
                            <a:srgbClr val="000000"/>
                          </a:solidFill>
                          <a:latin typeface="Times"/>
                          <a:ea typeface="Times New Roman"/>
                          <a:cs typeface="Times New Roman"/>
                        </a:rPr>
                        <a:t> </a:t>
                      </a:r>
                      <a:endParaRPr lang="en-US" sz="1900" dirty="0">
                        <a:latin typeface="Times"/>
                        <a:ea typeface="Times"/>
                        <a:cs typeface="Times New Roman"/>
                      </a:endParaRPr>
                    </a:p>
                  </a:txBody>
                  <a:tcPr marL="99643" marR="99643"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900" b="1" dirty="0">
                          <a:solidFill>
                            <a:srgbClr val="000000"/>
                          </a:solidFill>
                          <a:latin typeface="Times"/>
                          <a:ea typeface="Times New Roman"/>
                          <a:cs typeface="Times New Roman"/>
                        </a:rPr>
                        <a:t>52</a:t>
                      </a:r>
                      <a:endParaRPr lang="en-US" sz="1900" dirty="0">
                        <a:latin typeface="Times"/>
                        <a:ea typeface="Times"/>
                        <a:cs typeface="Times New Roman"/>
                      </a:endParaRPr>
                    </a:p>
                  </a:txBody>
                  <a:tcPr marL="99643" marR="99643" marT="0" marB="0" anchor="b">
                    <a:lnL>
                      <a:noFill/>
                    </a:lnL>
                    <a:lnR>
                      <a:noFill/>
                    </a:lnR>
                    <a:lnT>
                      <a:noFill/>
                    </a:lnT>
                    <a:lnB w="12700" cap="flat" cmpd="sng" algn="ctr">
                      <a:solidFill>
                        <a:schemeClr val="tx1"/>
                      </a:solidFill>
                      <a:prstDash val="solid"/>
                      <a:round/>
                      <a:headEnd type="none" w="med" len="med"/>
                      <a:tailEnd type="none" w="med" len="med"/>
                    </a:lnB>
                  </a:tcPr>
                </a:tc>
              </a:tr>
              <a:tr h="749554">
                <a:tc>
                  <a:txBody>
                    <a:bodyPr/>
                    <a:lstStyle/>
                    <a:p>
                      <a:pPr marL="0" marR="0">
                        <a:lnSpc>
                          <a:spcPct val="200000"/>
                        </a:lnSpc>
                        <a:spcBef>
                          <a:spcPts val="0"/>
                        </a:spcBef>
                        <a:spcAft>
                          <a:spcPts val="0"/>
                        </a:spcAft>
                      </a:pPr>
                      <a:r>
                        <a:rPr lang="en-US" sz="1900" dirty="0">
                          <a:solidFill>
                            <a:srgbClr val="000000"/>
                          </a:solidFill>
                          <a:latin typeface="Times"/>
                          <a:ea typeface="Times New Roman"/>
                          <a:cs typeface="Times New Roman"/>
                        </a:rPr>
                        <a:t>Multiple absolute dose failures (&gt; ±3%)</a:t>
                      </a:r>
                      <a:endParaRPr lang="en-US" sz="1900" dirty="0">
                        <a:latin typeface="Times"/>
                        <a:ea typeface="Times"/>
                        <a:cs typeface="Times New Roman"/>
                      </a:endParaRPr>
                    </a:p>
                  </a:txBody>
                  <a:tcPr marL="99643" marR="99643"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endParaRPr lang="en-US" sz="1900" dirty="0">
                        <a:solidFill>
                          <a:srgbClr val="000000"/>
                        </a:solidFill>
                        <a:latin typeface="Times"/>
                        <a:ea typeface="Times New Roman"/>
                        <a:cs typeface="Times New Roman"/>
                      </a:endParaRPr>
                    </a:p>
                  </a:txBody>
                  <a:tcPr marL="99643" marR="99643" marT="0" marB="0" anchor="b">
                    <a:lnL>
                      <a:noFill/>
                    </a:lnL>
                    <a:lnR>
                      <a:noFill/>
                    </a:lnR>
                    <a:lnT w="12700" cap="flat" cmpd="sng" algn="ctr">
                      <a:solidFill>
                        <a:schemeClr val="tx1"/>
                      </a:solidFill>
                      <a:prstDash val="solid"/>
                      <a:round/>
                      <a:headEnd type="none" w="med" len="med"/>
                      <a:tailEnd type="none" w="med" len="med"/>
                    </a:lnT>
                    <a:lnB>
                      <a:noFill/>
                    </a:lnB>
                  </a:tcPr>
                </a:tc>
              </a:tr>
              <a:tr h="575143">
                <a:tc>
                  <a:txBody>
                    <a:bodyPr/>
                    <a:lstStyle/>
                    <a:p>
                      <a:pPr marL="0" marR="0" indent="609600">
                        <a:lnSpc>
                          <a:spcPct val="200000"/>
                        </a:lnSpc>
                        <a:spcBef>
                          <a:spcPts val="0"/>
                        </a:spcBef>
                        <a:spcAft>
                          <a:spcPts val="0"/>
                        </a:spcAft>
                      </a:pPr>
                      <a:r>
                        <a:rPr lang="en-US" sz="1900">
                          <a:solidFill>
                            <a:srgbClr val="000000"/>
                          </a:solidFill>
                          <a:latin typeface="Times"/>
                          <a:ea typeface="Times New Roman"/>
                          <a:cs typeface="Times New Roman"/>
                        </a:rPr>
                        <a:t>Passed with remeasurement</a:t>
                      </a:r>
                      <a:endParaRPr lang="en-US" sz="1900">
                        <a:latin typeface="Times"/>
                        <a:ea typeface="Times"/>
                        <a:cs typeface="Times New Roman"/>
                      </a:endParaRPr>
                    </a:p>
                  </a:txBody>
                  <a:tcPr marL="99643" marR="99643" marT="0" marB="0" anchor="b">
                    <a:lnL>
                      <a:noFill/>
                    </a:lnL>
                    <a:lnR>
                      <a:noFill/>
                    </a:lnR>
                    <a:lnT>
                      <a:noFill/>
                    </a:lnT>
                    <a:lnB>
                      <a:noFill/>
                    </a:lnB>
                  </a:tcPr>
                </a:tc>
                <a:tc>
                  <a:txBody>
                    <a:bodyPr/>
                    <a:lstStyle/>
                    <a:p>
                      <a:pPr marL="0" marR="0" algn="ctr">
                        <a:lnSpc>
                          <a:spcPct val="200000"/>
                        </a:lnSpc>
                        <a:spcBef>
                          <a:spcPts val="0"/>
                        </a:spcBef>
                        <a:spcAft>
                          <a:spcPts val="0"/>
                        </a:spcAft>
                      </a:pPr>
                      <a:r>
                        <a:rPr lang="en-US" sz="1900" b="1" dirty="0">
                          <a:solidFill>
                            <a:srgbClr val="000000"/>
                          </a:solidFill>
                          <a:latin typeface="Times"/>
                          <a:ea typeface="Times New Roman"/>
                          <a:cs typeface="Times New Roman"/>
                        </a:rPr>
                        <a:t>34</a:t>
                      </a:r>
                      <a:endParaRPr lang="en-US" sz="1900" dirty="0">
                        <a:latin typeface="Times"/>
                        <a:ea typeface="Times"/>
                        <a:cs typeface="Times New Roman"/>
                      </a:endParaRPr>
                    </a:p>
                  </a:txBody>
                  <a:tcPr marL="99643" marR="99643" marT="0" marB="0" anchor="b">
                    <a:lnL>
                      <a:noFill/>
                    </a:lnL>
                    <a:lnR>
                      <a:noFill/>
                    </a:lnR>
                    <a:lnT>
                      <a:noFill/>
                    </a:lnT>
                    <a:lnB>
                      <a:noFill/>
                    </a:lnB>
                  </a:tcPr>
                </a:tc>
              </a:tr>
              <a:tr h="575143">
                <a:tc>
                  <a:txBody>
                    <a:bodyPr/>
                    <a:lstStyle/>
                    <a:p>
                      <a:pPr marL="0" marR="0" indent="609600">
                        <a:lnSpc>
                          <a:spcPct val="200000"/>
                        </a:lnSpc>
                        <a:spcBef>
                          <a:spcPts val="0"/>
                        </a:spcBef>
                        <a:spcAft>
                          <a:spcPts val="0"/>
                        </a:spcAft>
                      </a:pPr>
                      <a:r>
                        <a:rPr lang="en-US" sz="1900" dirty="0">
                          <a:solidFill>
                            <a:srgbClr val="000000"/>
                          </a:solidFill>
                          <a:latin typeface="Times"/>
                          <a:ea typeface="Times New Roman"/>
                          <a:cs typeface="Times New Roman"/>
                        </a:rPr>
                        <a:t>Failed with </a:t>
                      </a:r>
                      <a:r>
                        <a:rPr lang="en-US" sz="1900" dirty="0" err="1">
                          <a:solidFill>
                            <a:srgbClr val="000000"/>
                          </a:solidFill>
                          <a:latin typeface="Times"/>
                          <a:ea typeface="Times New Roman"/>
                          <a:cs typeface="Times New Roman"/>
                        </a:rPr>
                        <a:t>remeasurement</a:t>
                      </a:r>
                      <a:endParaRPr lang="en-US" sz="1900" dirty="0">
                        <a:latin typeface="Times"/>
                        <a:ea typeface="Times"/>
                        <a:cs typeface="Times New Roman"/>
                      </a:endParaRPr>
                    </a:p>
                  </a:txBody>
                  <a:tcPr marL="99643" marR="99643"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900" b="1" dirty="0">
                          <a:solidFill>
                            <a:srgbClr val="000000"/>
                          </a:solidFill>
                          <a:latin typeface="Times"/>
                          <a:ea typeface="Times New Roman"/>
                          <a:cs typeface="Times New Roman"/>
                        </a:rPr>
                        <a:t>28</a:t>
                      </a:r>
                      <a:endParaRPr lang="en-US" sz="1900" dirty="0">
                        <a:latin typeface="Times"/>
                        <a:ea typeface="Times"/>
                        <a:cs typeface="Times New Roman"/>
                      </a:endParaRPr>
                    </a:p>
                  </a:txBody>
                  <a:tcPr marL="99643" marR="99643" marT="0" marB="0" anchor="b">
                    <a:lnL>
                      <a:noFill/>
                    </a:lnL>
                    <a:lnR>
                      <a:noFill/>
                    </a:lnR>
                    <a:lnT>
                      <a:noFill/>
                    </a:lnT>
                    <a:lnB w="12700" cap="flat" cmpd="sng" algn="ctr">
                      <a:solidFill>
                        <a:schemeClr val="tx1"/>
                      </a:solidFill>
                      <a:prstDash val="solid"/>
                      <a:round/>
                      <a:headEnd type="none" w="med" len="med"/>
                      <a:tailEnd type="none" w="med" len="med"/>
                    </a:lnB>
                  </a:tcPr>
                </a:tc>
              </a:tr>
            </a:tbl>
          </a:graphicData>
        </a:graphic>
      </p:graphicFrame>
      <p:sp>
        <p:nvSpPr>
          <p:cNvPr id="5" name="Rectangle 4"/>
          <p:cNvSpPr/>
          <p:nvPr/>
        </p:nvSpPr>
        <p:spPr>
          <a:xfrm>
            <a:off x="1691680" y="2852936"/>
            <a:ext cx="6120680" cy="1656184"/>
          </a:xfrm>
          <a:prstGeom prst="rect">
            <a:avLst/>
          </a:prstGeom>
          <a:noFill/>
          <a:ln cmpd="sng">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6660232" y="2276872"/>
            <a:ext cx="504056" cy="432048"/>
          </a:xfrm>
          <a:prstGeom prst="ellipse">
            <a:avLst/>
          </a:prstGeom>
          <a:noFill/>
          <a:ln cmpd="sng">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11</a:t>
            </a:fld>
            <a:endParaRPr kumimoji="0" lang="en-US"/>
          </a:p>
        </p:txBody>
      </p:sp>
      <p:sp>
        <p:nvSpPr>
          <p:cNvPr id="7" name="Rectangle 6"/>
          <p:cNvSpPr/>
          <p:nvPr/>
        </p:nvSpPr>
        <p:spPr>
          <a:xfrm>
            <a:off x="1763688" y="4869160"/>
            <a:ext cx="6048672" cy="1584176"/>
          </a:xfrm>
          <a:prstGeom prst="rect">
            <a:avLst/>
          </a:prstGeom>
          <a:noFill/>
          <a:ln cmpd="sng">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45" grpId="0" animBg="1"/>
      <p:bldP spid="7" grpId="0" animBg="1"/>
      <p:bldP spid="7"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a:t>
            </a:r>
            <a:endParaRPr lang="en-US" dirty="0"/>
          </a:p>
        </p:txBody>
      </p:sp>
      <p:sp>
        <p:nvSpPr>
          <p:cNvPr id="3" name="Content Placeholder 2"/>
          <p:cNvSpPr>
            <a:spLocks noGrp="1"/>
          </p:cNvSpPr>
          <p:nvPr>
            <p:ph idx="1"/>
          </p:nvPr>
        </p:nvSpPr>
        <p:spPr>
          <a:xfrm>
            <a:off x="251520" y="1556792"/>
            <a:ext cx="8568952" cy="5301208"/>
          </a:xfrm>
        </p:spPr>
        <p:txBody>
          <a:bodyPr>
            <a:normAutofit fontScale="92500"/>
          </a:bodyPr>
          <a:lstStyle/>
          <a:p>
            <a:r>
              <a:rPr lang="en-US" dirty="0" smtClean="0"/>
              <a:t>Do we need the same level of QA for sites that overwhelmingly fall within tolerance (GU, GYN, etc)?</a:t>
            </a:r>
          </a:p>
          <a:p>
            <a:endParaRPr lang="en-US" dirty="0" smtClean="0"/>
          </a:p>
          <a:p>
            <a:r>
              <a:rPr lang="en-US" dirty="0" smtClean="0"/>
              <a:t>Do we need additional QA needed for sites that routinely fall outside tolerance (MESO, IMSSRT, Pedi)?</a:t>
            </a:r>
          </a:p>
          <a:p>
            <a:pPr lvl="1"/>
            <a:r>
              <a:rPr lang="en-US" dirty="0" smtClean="0"/>
              <a:t>Or use site-specific criteria that allows for constant failure rate</a:t>
            </a:r>
          </a:p>
          <a:p>
            <a:pPr lvl="1"/>
            <a:endParaRPr lang="en-US" dirty="0" smtClean="0"/>
          </a:p>
          <a:p>
            <a:r>
              <a:rPr lang="en-US" dirty="0" smtClean="0"/>
              <a:t>Is gamma analysis useful for catching plans errors?</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12</a:t>
            </a:fld>
            <a:endParaRPr kumimoji="0"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251520" y="1556792"/>
            <a:ext cx="8712968" cy="5040559"/>
          </a:xfrm>
        </p:spPr>
        <p:txBody>
          <a:bodyPr>
            <a:normAutofit/>
          </a:bodyPr>
          <a:lstStyle/>
          <a:p>
            <a:r>
              <a:rPr lang="en-US" dirty="0" smtClean="0"/>
              <a:t>Point dose agreement has improved with time (~1.35% to 1.1%)</a:t>
            </a:r>
          </a:p>
          <a:p>
            <a:pPr lvl="1"/>
            <a:r>
              <a:rPr lang="en-US" dirty="0" smtClean="0"/>
              <a:t>Constant failure rates (~2.3%)</a:t>
            </a:r>
          </a:p>
          <a:p>
            <a:pPr lvl="1">
              <a:buNone/>
            </a:pPr>
            <a:endParaRPr lang="en-US" dirty="0" smtClean="0"/>
          </a:p>
          <a:p>
            <a:r>
              <a:rPr lang="en-US" dirty="0" smtClean="0"/>
              <a:t>Substantially different rates of failure by treatment service</a:t>
            </a:r>
          </a:p>
          <a:p>
            <a:pPr lvl="1"/>
            <a:r>
              <a:rPr lang="en-US" dirty="0" smtClean="0"/>
              <a:t>21.2% for </a:t>
            </a:r>
            <a:r>
              <a:rPr lang="en-US" dirty="0" err="1" smtClean="0"/>
              <a:t>Mesothelioma</a:t>
            </a:r>
            <a:r>
              <a:rPr lang="en-US" dirty="0" smtClean="0"/>
              <a:t> </a:t>
            </a:r>
            <a:r>
              <a:rPr lang="en-US" dirty="0" err="1" smtClean="0"/>
              <a:t>vs</a:t>
            </a:r>
            <a:r>
              <a:rPr lang="en-US" dirty="0" smtClean="0"/>
              <a:t> 0.6% for GU</a:t>
            </a:r>
          </a:p>
          <a:p>
            <a:pPr lvl="1"/>
            <a:endParaRPr lang="en-US" dirty="0" smtClean="0"/>
          </a:p>
          <a:p>
            <a:r>
              <a:rPr lang="en-US" dirty="0" smtClean="0"/>
              <a:t>Gamma not sensitive to </a:t>
            </a:r>
            <a:r>
              <a:rPr lang="en-US" dirty="0" err="1" smtClean="0"/>
              <a:t>dosimetric</a:t>
            </a:r>
            <a:r>
              <a:rPr lang="en-US" dirty="0" smtClean="0"/>
              <a:t> errors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13</a:t>
            </a:fld>
            <a:endParaRPr kumimoji="0"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2000" dirty="0" smtClean="0"/>
              <a:t>Dong L, </a:t>
            </a:r>
            <a:r>
              <a:rPr lang="en-US" sz="2000" dirty="0" err="1" smtClean="0"/>
              <a:t>Antolak</a:t>
            </a:r>
            <a:r>
              <a:rPr lang="en-US" sz="2000" dirty="0" smtClean="0"/>
              <a:t> J, </a:t>
            </a:r>
            <a:r>
              <a:rPr lang="en-US" sz="2000" dirty="0" err="1" smtClean="0"/>
              <a:t>Salehpour</a:t>
            </a:r>
            <a:r>
              <a:rPr lang="en-US" sz="2000" dirty="0" smtClean="0"/>
              <a:t> M, </a:t>
            </a:r>
            <a:r>
              <a:rPr lang="en-US" sz="2000" i="1" dirty="0" smtClean="0"/>
              <a:t>et al</a:t>
            </a:r>
            <a:r>
              <a:rPr lang="en-US" sz="2000" dirty="0" smtClean="0"/>
              <a:t>. Patient-specific point dose measurement for IMRT monitor unit verification. </a:t>
            </a:r>
            <a:r>
              <a:rPr lang="en-US" sz="2000" i="1" dirty="0" smtClean="0"/>
              <a:t>Int. J </a:t>
            </a:r>
            <a:r>
              <a:rPr lang="en-US" sz="2000" i="1" dirty="0" err="1" smtClean="0"/>
              <a:t>Radiat</a:t>
            </a:r>
            <a:r>
              <a:rPr lang="en-US" sz="2000" i="1" dirty="0" smtClean="0"/>
              <a:t> </a:t>
            </a:r>
            <a:r>
              <a:rPr lang="en-US" sz="2000" i="1" dirty="0" err="1" smtClean="0"/>
              <a:t>Oncol</a:t>
            </a:r>
            <a:r>
              <a:rPr lang="en-US" sz="2000" i="1" dirty="0" smtClean="0"/>
              <a:t> </a:t>
            </a:r>
            <a:r>
              <a:rPr lang="en-US" sz="2000" i="1" dirty="0" err="1" smtClean="0"/>
              <a:t>Biol</a:t>
            </a:r>
            <a:r>
              <a:rPr lang="en-US" sz="2000" i="1" dirty="0" smtClean="0"/>
              <a:t> Phys</a:t>
            </a:r>
            <a:r>
              <a:rPr lang="en-US" sz="2000" dirty="0" smtClean="0"/>
              <a:t> 2003;56:867-877.</a:t>
            </a:r>
          </a:p>
          <a:p>
            <a:pPr lvl="0"/>
            <a:r>
              <a:rPr lang="es-SV" sz="2000" dirty="0" err="1" smtClean="0"/>
              <a:t>Fenoglietto</a:t>
            </a:r>
            <a:r>
              <a:rPr lang="es-SV" sz="2000" dirty="0" smtClean="0"/>
              <a:t> P, </a:t>
            </a:r>
            <a:r>
              <a:rPr lang="es-SV" sz="2000" dirty="0" err="1" smtClean="0"/>
              <a:t>Laliberte</a:t>
            </a:r>
            <a:r>
              <a:rPr lang="es-SV" sz="2000" dirty="0" smtClean="0"/>
              <a:t> B, </a:t>
            </a:r>
            <a:r>
              <a:rPr lang="es-SV" sz="2000" dirty="0" err="1" smtClean="0"/>
              <a:t>Ailleres</a:t>
            </a:r>
            <a:r>
              <a:rPr lang="es-SV" sz="2000" dirty="0" smtClean="0"/>
              <a:t> N, </a:t>
            </a:r>
            <a:r>
              <a:rPr lang="es-SV" sz="2000" i="1" dirty="0" smtClean="0"/>
              <a:t>et al</a:t>
            </a:r>
            <a:r>
              <a:rPr lang="es-SV" sz="2000" dirty="0" smtClean="0"/>
              <a:t>. </a:t>
            </a:r>
            <a:r>
              <a:rPr lang="en-US" sz="2000" dirty="0" smtClean="0"/>
              <a:t>Eight years of IMRT quality assurance with ionization chambers and film </a:t>
            </a:r>
            <a:r>
              <a:rPr lang="en-US" sz="2000" dirty="0" err="1" smtClean="0"/>
              <a:t>dosimetry</a:t>
            </a:r>
            <a:r>
              <a:rPr lang="en-US" sz="2000" dirty="0" smtClean="0"/>
              <a:t> experience of the </a:t>
            </a:r>
            <a:r>
              <a:rPr lang="en-US" sz="2000" dirty="0" err="1" smtClean="0"/>
              <a:t>montpellier</a:t>
            </a:r>
            <a:r>
              <a:rPr lang="en-US" sz="2000" dirty="0" smtClean="0"/>
              <a:t> comprehensive cancer center. </a:t>
            </a:r>
            <a:r>
              <a:rPr lang="en-US" sz="2000" i="1" dirty="0" err="1" smtClean="0"/>
              <a:t>Radiat</a:t>
            </a:r>
            <a:r>
              <a:rPr lang="en-US" sz="2000" i="1" dirty="0" smtClean="0"/>
              <a:t> </a:t>
            </a:r>
            <a:r>
              <a:rPr lang="en-US" sz="2000" i="1" dirty="0" err="1" smtClean="0"/>
              <a:t>Oncol</a:t>
            </a:r>
            <a:r>
              <a:rPr lang="en-US" sz="2000" dirty="0" smtClean="0"/>
              <a:t> 2011;6:1-11.</a:t>
            </a:r>
          </a:p>
          <a:p>
            <a:r>
              <a:rPr lang="en-US" sz="2000" dirty="0" smtClean="0"/>
              <a:t>Low DA, Moran JM, </a:t>
            </a:r>
            <a:r>
              <a:rPr lang="en-US" sz="2000" dirty="0" err="1" smtClean="0"/>
              <a:t>Depsey</a:t>
            </a:r>
            <a:r>
              <a:rPr lang="en-US" sz="2000" dirty="0" smtClean="0"/>
              <a:t> JF, Dong L, Oldham M. </a:t>
            </a:r>
            <a:r>
              <a:rPr lang="en-US" sz="2000" dirty="0" err="1" smtClean="0"/>
              <a:t>Dosimetry</a:t>
            </a:r>
            <a:r>
              <a:rPr lang="en-US" sz="2000" dirty="0" smtClean="0"/>
              <a:t> tools and techniques for IMRT. Med</a:t>
            </a:r>
            <a:r>
              <a:rPr lang="en-US" sz="2000" i="1" dirty="0" smtClean="0"/>
              <a:t> </a:t>
            </a:r>
            <a:r>
              <a:rPr lang="en-US" sz="2000" dirty="0" smtClean="0"/>
              <a:t>Phys 2011;38:1313-1338.</a:t>
            </a:r>
          </a:p>
          <a:p>
            <a:pPr lvl="0"/>
            <a:r>
              <a:rPr lang="en-US" sz="2000" dirty="0" smtClean="0"/>
              <a:t>Kruse JJ. On the insensitivity of single field planar </a:t>
            </a:r>
            <a:r>
              <a:rPr lang="en-US" sz="2000" dirty="0" err="1" smtClean="0"/>
              <a:t>dosimetry</a:t>
            </a:r>
            <a:r>
              <a:rPr lang="en-US" sz="2000" dirty="0" smtClean="0"/>
              <a:t> to IMRT inaccuracies. Med Phys 2011;37:2516-2524.</a:t>
            </a:r>
          </a:p>
          <a:p>
            <a:r>
              <a:rPr lang="en-US" sz="2000" dirty="0" err="1" smtClean="0"/>
              <a:t>Nelms</a:t>
            </a:r>
            <a:r>
              <a:rPr lang="en-US" sz="2000" dirty="0" smtClean="0"/>
              <a:t> BE, Zhen H, Wolfgang T. Per-bam planar IMRT QA passing rates do not predict clinically relevant patient dose errors. Med Phys 2011;38:1037-1044.</a:t>
            </a:r>
          </a:p>
          <a:p>
            <a:pPr lvl="0"/>
            <a:r>
              <a:rPr lang="en-US" sz="2000" dirty="0" smtClean="0"/>
              <a:t>Howell RM, Smith IPN, </a:t>
            </a:r>
            <a:r>
              <a:rPr lang="en-US" sz="2000" dirty="0" err="1" smtClean="0"/>
              <a:t>Jarrio</a:t>
            </a:r>
            <a:r>
              <a:rPr lang="en-US" sz="2000" dirty="0" smtClean="0"/>
              <a:t> CS. Establishing action levels for EPID-based QA for IMRT. J </a:t>
            </a:r>
            <a:r>
              <a:rPr lang="en-US" sz="2000" dirty="0" err="1" smtClean="0"/>
              <a:t>Appl</a:t>
            </a:r>
            <a:r>
              <a:rPr lang="en-US" sz="2000" dirty="0" smtClean="0"/>
              <a:t> </a:t>
            </a:r>
            <a:r>
              <a:rPr lang="en-US" sz="2000" dirty="0" err="1" smtClean="0"/>
              <a:t>Clin</a:t>
            </a:r>
            <a:r>
              <a:rPr lang="en-US" sz="2000" dirty="0" smtClean="0"/>
              <a:t> Med Phys 2008;9:16-25.</a:t>
            </a:r>
          </a:p>
          <a:p>
            <a:r>
              <a:rPr lang="en-US" sz="2000" dirty="0" err="1" smtClean="0"/>
              <a:t>Ezzell</a:t>
            </a:r>
            <a:r>
              <a:rPr lang="en-US" sz="2000" dirty="0" smtClean="0"/>
              <a:t> GA, </a:t>
            </a:r>
            <a:r>
              <a:rPr lang="en-US" sz="2000" dirty="0" err="1" smtClean="0"/>
              <a:t>Burmeister</a:t>
            </a:r>
            <a:r>
              <a:rPr lang="en-US" sz="2000" dirty="0" smtClean="0"/>
              <a:t> JW, </a:t>
            </a:r>
            <a:r>
              <a:rPr lang="en-US" sz="2000" dirty="0" err="1" smtClean="0"/>
              <a:t>Dogan</a:t>
            </a:r>
            <a:r>
              <a:rPr lang="en-US" sz="2000" dirty="0" smtClean="0"/>
              <a:t> N, </a:t>
            </a:r>
            <a:r>
              <a:rPr lang="en-US" sz="2000" i="1" dirty="0" smtClean="0"/>
              <a:t>et al</a:t>
            </a:r>
            <a:r>
              <a:rPr lang="en-US" sz="2000" dirty="0" smtClean="0"/>
              <a:t>.  IMRT commissioning: Multiple institution planning and </a:t>
            </a:r>
            <a:r>
              <a:rPr lang="en-US" sz="2000" dirty="0" err="1" smtClean="0"/>
              <a:t>dosimetry</a:t>
            </a:r>
            <a:r>
              <a:rPr lang="en-US" sz="2000" dirty="0" smtClean="0"/>
              <a:t> comparisons, a report from AAPM Task Group 119. Med Phys 2009:36:5359-5373.</a:t>
            </a:r>
          </a:p>
          <a:p>
            <a:pPr lvl="0"/>
            <a:endParaRPr lang="en-US" sz="2000" dirty="0" smtClean="0"/>
          </a:p>
          <a:p>
            <a:endParaRPr lang="en-US" sz="2000" dirty="0" smtClean="0"/>
          </a:p>
          <a:p>
            <a:pPr lvl="0"/>
            <a:endParaRPr lang="en-US" sz="2000" dirty="0" smtClean="0"/>
          </a:p>
          <a:p>
            <a:endParaRPr lang="en-US" sz="2000" dirty="0" smtClean="0"/>
          </a:p>
          <a:p>
            <a:pPr lvl="0"/>
            <a:endParaRPr lang="en-US" sz="2000" dirty="0" smtClean="0"/>
          </a:p>
          <a:p>
            <a:endParaRPr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14</a:t>
            </a:fld>
            <a:endParaRPr kumimoji="0"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259632" y="2780928"/>
            <a:ext cx="6768752" cy="1437785"/>
          </a:xfrm>
        </p:spPr>
        <p:txBody>
          <a:bodyPr>
            <a:noAutofit/>
          </a:bodyPr>
          <a:lstStyle/>
          <a:p>
            <a:pPr algn="ctr">
              <a:buNone/>
            </a:pPr>
            <a:r>
              <a:rPr lang="en-US" sz="6000" b="1" dirty="0" smtClean="0"/>
              <a:t>Questions?</a:t>
            </a:r>
            <a:endParaRPr lang="en-US" sz="6000" b="1"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15</a:t>
            </a:fld>
            <a:endParaRPr kumimoji="0"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data</a:t>
            </a:r>
            <a:endParaRPr lang="en-US" dirty="0"/>
          </a:p>
        </p:txBody>
      </p:sp>
      <p:graphicFrame>
        <p:nvGraphicFramePr>
          <p:cNvPr id="4" name="Content Placeholder 3"/>
          <p:cNvGraphicFramePr>
            <a:graphicFrameLocks/>
          </p:cNvGraphicFramePr>
          <p:nvPr/>
        </p:nvGraphicFramePr>
        <p:xfrm>
          <a:off x="1187626" y="1525020"/>
          <a:ext cx="6840758" cy="5187690"/>
        </p:xfrm>
        <a:graphic>
          <a:graphicData uri="http://schemas.openxmlformats.org/drawingml/2006/table">
            <a:tbl>
              <a:tblPr/>
              <a:tblGrid>
                <a:gridCol w="732006"/>
                <a:gridCol w="563885"/>
                <a:gridCol w="939807"/>
                <a:gridCol w="563885"/>
                <a:gridCol w="1278661"/>
                <a:gridCol w="694936"/>
                <a:gridCol w="892818"/>
                <a:gridCol w="1174760"/>
              </a:tblGrid>
              <a:tr h="920490">
                <a:tc>
                  <a:txBody>
                    <a:bodyPr/>
                    <a:lstStyle/>
                    <a:p>
                      <a:pPr marL="7620" marR="0" algn="ctr">
                        <a:lnSpc>
                          <a:spcPct val="200000"/>
                        </a:lnSpc>
                        <a:spcBef>
                          <a:spcPts val="0"/>
                        </a:spcBef>
                        <a:spcAft>
                          <a:spcPts val="0"/>
                        </a:spcAft>
                      </a:pPr>
                      <a:r>
                        <a:rPr lang="en-US" sz="1000" dirty="0">
                          <a:solidFill>
                            <a:srgbClr val="000000"/>
                          </a:solidFill>
                          <a:latin typeface="Times"/>
                          <a:ea typeface="Times"/>
                          <a:cs typeface="Times New Roman"/>
                        </a:rPr>
                        <a:t>Treatment service</a:t>
                      </a:r>
                      <a:endParaRPr lang="en-US" sz="1000" dirty="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Number of plans</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Mean dose difference (%)</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One SD</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Number of absolute dose failing plans/ (% of plans on service)</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Mean gamma (%)</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Lower 95th percentile</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Number of gamma failures/(% of failing on service)</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BRST</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67</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 0.08</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1.61%</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 (3.0)</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97.9</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93.1%</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 (0.0)</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CNS</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1383</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-0.23</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1.43%</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13 (0.9)</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97.9</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92.6%</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7 (0.6)</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GI</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803</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 0.45</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1.80%</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33 (4.1)</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97.2</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91.6%</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5 (0.6)</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GU</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1831</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-0.17</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1.18%</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11 (0.6)</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97.6</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92.5%</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 (0.1)</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GYN</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935</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 0.29</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1.61%</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24 (2.6)</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97.6</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92.0%</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8 (0.9)</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HEM</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380</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dirty="0">
                          <a:solidFill>
                            <a:srgbClr val="000000"/>
                          </a:solidFill>
                          <a:latin typeface="Times"/>
                          <a:ea typeface="Times"/>
                          <a:cs typeface="Times New Roman"/>
                        </a:rPr>
                        <a:t>-0.16</a:t>
                      </a:r>
                      <a:endParaRPr lang="en-US" sz="1000" dirty="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1.66%</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7 (1.8)</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97.7</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93.2%</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 (0.5)</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HN</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3697</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-0.45</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1.62%</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76 (2.1)</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97.7</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92.3%</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33 (0.9)</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IMSSRT</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341</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-1.59</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2.79%</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54 (15.8)</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97.6</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92.9%</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4 (1.2)</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MEL</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dirty="0">
                          <a:solidFill>
                            <a:srgbClr val="000000"/>
                          </a:solidFill>
                          <a:latin typeface="Times"/>
                          <a:ea typeface="Times"/>
                          <a:cs typeface="Times New Roman"/>
                        </a:rPr>
                        <a:t>54</a:t>
                      </a:r>
                      <a:endParaRPr lang="en-US" sz="1000" dirty="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-0.04</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1.66%</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 (1.9)</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97.2</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92.1%</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 (0.0)</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MESO</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52</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 2.60</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2.58%</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11 (21.2)</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94.4</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86.4%</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6 (11.5)</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PEDI</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307</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-0.25</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2.01%</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18 (5.9)</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97.8</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92.0%</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 (0.7)</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SAR</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201</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 0.12</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1.50%</a:t>
                      </a:r>
                      <a:endParaRPr lang="en-US" sz="1000">
                        <a:latin typeface="Times"/>
                        <a:ea typeface="Times"/>
                        <a:cs typeface="Times New Roman"/>
                      </a:endParaRPr>
                    </a:p>
                  </a:txBody>
                  <a:tcPr marL="56388" marR="56388" marT="0" marB="0" anchor="b">
                    <a:lnL>
                      <a:noFill/>
                    </a:lnL>
                    <a:lnR>
                      <a:noFill/>
                    </a:lnR>
                    <a:lnT>
                      <a:noFill/>
                    </a:lnT>
                    <a:lnB>
                      <a:noFill/>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6 (3.0)</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97.4</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91.9%</a:t>
                      </a:r>
                      <a:endParaRPr lang="en-US" sz="1000">
                        <a:latin typeface="Times"/>
                        <a:ea typeface="Times"/>
                        <a:cs typeface="Times New Roman"/>
                      </a:endParaRPr>
                    </a:p>
                  </a:txBody>
                  <a:tcPr marL="56388" marR="56388" marT="0" marB="0" anchor="b">
                    <a:lnL>
                      <a:noFill/>
                    </a:lnL>
                    <a:lnR>
                      <a:noFill/>
                    </a:lnR>
                    <a:lnT>
                      <a:noFill/>
                    </a:lnT>
                    <a:lnB>
                      <a:noFill/>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3 (1.5)</a:t>
                      </a:r>
                      <a:endParaRPr lang="en-US" sz="1000">
                        <a:latin typeface="Times"/>
                        <a:ea typeface="Times"/>
                        <a:cs typeface="Times New Roman"/>
                      </a:endParaRPr>
                    </a:p>
                  </a:txBody>
                  <a:tcPr marL="56388" marR="56388" marT="0" marB="0" anchor="b">
                    <a:lnL>
                      <a:noFill/>
                    </a:lnL>
                    <a:lnR>
                      <a:noFill/>
                    </a:lnR>
                    <a:lnT>
                      <a:noFill/>
                    </a:lnT>
                    <a:lnB>
                      <a:noFill/>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THOR</a:t>
                      </a:r>
                      <a:endParaRPr lang="en-US" sz="1000">
                        <a:latin typeface="Times"/>
                        <a:ea typeface="Times"/>
                        <a:cs typeface="Times New Roman"/>
                      </a:endParaRPr>
                    </a:p>
                  </a:txBody>
                  <a:tcPr marL="56388" marR="563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2951</a:t>
                      </a:r>
                      <a:endParaRPr lang="en-US" sz="1000">
                        <a:latin typeface="Times"/>
                        <a:ea typeface="Times"/>
                        <a:cs typeface="Times New Roman"/>
                      </a:endParaRPr>
                    </a:p>
                  </a:txBody>
                  <a:tcPr marL="56388" marR="563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-0.53</a:t>
                      </a:r>
                      <a:endParaRPr lang="en-US" sz="1000">
                        <a:latin typeface="Times"/>
                        <a:ea typeface="Times"/>
                        <a:cs typeface="Times New Roman"/>
                      </a:endParaRPr>
                    </a:p>
                  </a:txBody>
                  <a:tcPr marL="56388" marR="563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1.44%</a:t>
                      </a:r>
                      <a:endParaRPr lang="en-US" sz="1000">
                        <a:latin typeface="Times"/>
                        <a:ea typeface="Times"/>
                        <a:cs typeface="Times New Roman"/>
                      </a:endParaRPr>
                    </a:p>
                  </a:txBody>
                  <a:tcPr marL="56388" marR="5638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46 (1.6)</a:t>
                      </a:r>
                      <a:endParaRPr lang="en-US" sz="1000">
                        <a:latin typeface="Times"/>
                        <a:ea typeface="Times"/>
                        <a:cs typeface="Times New Roman"/>
                      </a:endParaRPr>
                    </a:p>
                  </a:txBody>
                  <a:tcPr marL="56388" marR="56388"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97.8</a:t>
                      </a:r>
                      <a:endParaRPr lang="en-US" sz="1000">
                        <a:latin typeface="Times"/>
                        <a:ea typeface="Times"/>
                        <a:cs typeface="Times New Roman"/>
                      </a:endParaRPr>
                    </a:p>
                  </a:txBody>
                  <a:tcPr marL="56388" marR="56388"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92.2%</a:t>
                      </a:r>
                      <a:endParaRPr lang="en-US" sz="1000">
                        <a:latin typeface="Times"/>
                        <a:ea typeface="Times"/>
                        <a:cs typeface="Times New Roman"/>
                      </a:endParaRPr>
                    </a:p>
                  </a:txBody>
                  <a:tcPr marL="56388" marR="56388"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23 (0.8)</a:t>
                      </a:r>
                      <a:endParaRPr lang="en-US" sz="1000">
                        <a:latin typeface="Times"/>
                        <a:ea typeface="Times"/>
                        <a:cs typeface="Times New Roman"/>
                      </a:endParaRPr>
                    </a:p>
                  </a:txBody>
                  <a:tcPr marL="56388" marR="56388" marT="0" marB="0" anchor="b">
                    <a:lnL>
                      <a:noFill/>
                    </a:lnL>
                    <a:lnR>
                      <a:noFill/>
                    </a:lnR>
                    <a:lnT>
                      <a:noFill/>
                    </a:lnT>
                    <a:lnB w="12700" cap="flat" cmpd="sng" algn="ctr">
                      <a:solidFill>
                        <a:srgbClr val="000000"/>
                      </a:solidFill>
                      <a:prstDash val="solid"/>
                      <a:round/>
                      <a:headEnd type="none" w="med" len="med"/>
                      <a:tailEnd type="none" w="med" len="med"/>
                    </a:lnB>
                  </a:tcPr>
                </a:tc>
              </a:tr>
              <a:tr h="304258">
                <a:tc>
                  <a:txBody>
                    <a:bodyPr/>
                    <a:lstStyle/>
                    <a:p>
                      <a:pPr marL="0" marR="0">
                        <a:lnSpc>
                          <a:spcPct val="200000"/>
                        </a:lnSpc>
                        <a:spcBef>
                          <a:spcPts val="0"/>
                        </a:spcBef>
                        <a:spcAft>
                          <a:spcPts val="0"/>
                        </a:spcAft>
                      </a:pPr>
                      <a:r>
                        <a:rPr lang="en-US" sz="1000">
                          <a:solidFill>
                            <a:srgbClr val="000000"/>
                          </a:solidFill>
                          <a:latin typeface="Times"/>
                          <a:ea typeface="Times"/>
                          <a:cs typeface="Times New Roman"/>
                        </a:rPr>
                        <a:t>Total</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13,002</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-0.29</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1.64%</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302 (2.3)</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97.7</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200000"/>
                        </a:lnSpc>
                        <a:spcBef>
                          <a:spcPts val="0"/>
                        </a:spcBef>
                        <a:spcAft>
                          <a:spcPts val="0"/>
                        </a:spcAft>
                      </a:pPr>
                      <a:r>
                        <a:rPr lang="en-US" sz="1000">
                          <a:solidFill>
                            <a:srgbClr val="000000"/>
                          </a:solidFill>
                          <a:latin typeface="Times"/>
                          <a:ea typeface="Times"/>
                          <a:cs typeface="Times New Roman"/>
                        </a:rPr>
                        <a:t>92.2%</a:t>
                      </a:r>
                      <a:endParaRPr lang="en-US" sz="100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200000"/>
                        </a:lnSpc>
                        <a:spcBef>
                          <a:spcPts val="0"/>
                        </a:spcBef>
                        <a:spcAft>
                          <a:spcPts val="0"/>
                        </a:spcAft>
                      </a:pPr>
                      <a:r>
                        <a:rPr lang="en-US" sz="1000" dirty="0">
                          <a:solidFill>
                            <a:srgbClr val="000000"/>
                          </a:solidFill>
                          <a:latin typeface="Times"/>
                          <a:ea typeface="Times"/>
                          <a:cs typeface="Times New Roman"/>
                        </a:rPr>
                        <a:t>95 (0.7)</a:t>
                      </a:r>
                      <a:endParaRPr lang="en-US" sz="1000" dirty="0">
                        <a:latin typeface="Times"/>
                        <a:ea typeface="Times"/>
                        <a:cs typeface="Times New Roman"/>
                      </a:endParaRPr>
                    </a:p>
                  </a:txBody>
                  <a:tcPr marL="56388" marR="5638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D5BBC35B-A44B-4119-B8DA-DE9E3DFADA20}" type="slidenum">
              <a:rPr kumimoji="0" lang="en-US" smtClean="0"/>
              <a:pPr/>
              <a:t>16</a:t>
            </a:fld>
            <a:endParaRPr kumimoji="0"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Site-Specific Criteria</a:t>
            </a:r>
            <a:endParaRPr lang="en-US" dirty="0"/>
          </a:p>
        </p:txBody>
      </p:sp>
      <p:sp>
        <p:nvSpPr>
          <p:cNvPr id="3" name="Content Placeholder 2"/>
          <p:cNvSpPr>
            <a:spLocks noGrp="1"/>
          </p:cNvSpPr>
          <p:nvPr>
            <p:ph idx="1"/>
          </p:nvPr>
        </p:nvSpPr>
        <p:spPr>
          <a:xfrm>
            <a:off x="179512" y="1775191"/>
            <a:ext cx="8784976" cy="1581801"/>
          </a:xfrm>
        </p:spPr>
        <p:txBody>
          <a:bodyPr>
            <a:normAutofit/>
          </a:bodyPr>
          <a:lstStyle/>
          <a:p>
            <a:r>
              <a:rPr lang="en-US" sz="2800" dirty="0" smtClean="0"/>
              <a:t>Evaluated the </a:t>
            </a:r>
            <a:r>
              <a:rPr lang="en-US" sz="2800" u="sng" dirty="0" smtClean="0"/>
              <a:t>+</a:t>
            </a:r>
            <a:r>
              <a:rPr lang="en-US" sz="2800" dirty="0" smtClean="0"/>
              <a:t> % difference values that would yield the same rate of measurement failure observed in the data for each treatment site</a:t>
            </a:r>
            <a:endParaRPr lang="en-US" sz="2800" dirty="0"/>
          </a:p>
        </p:txBody>
      </p:sp>
      <p:graphicFrame>
        <p:nvGraphicFramePr>
          <p:cNvPr id="4" name="Table 3"/>
          <p:cNvGraphicFramePr>
            <a:graphicFrameLocks noGrp="1"/>
          </p:cNvGraphicFramePr>
          <p:nvPr/>
        </p:nvGraphicFramePr>
        <p:xfrm>
          <a:off x="1331640" y="3342400"/>
          <a:ext cx="6480720" cy="3038928"/>
        </p:xfrm>
        <a:graphic>
          <a:graphicData uri="http://schemas.openxmlformats.org/drawingml/2006/table">
            <a:tbl>
              <a:tblPr/>
              <a:tblGrid>
                <a:gridCol w="1800200"/>
                <a:gridCol w="1332647"/>
                <a:gridCol w="1691689"/>
                <a:gridCol w="1656184"/>
              </a:tblGrid>
              <a:tr h="720192">
                <a:tc>
                  <a:txBody>
                    <a:bodyPr/>
                    <a:lstStyle/>
                    <a:p>
                      <a:pPr algn="ctr" fontAlgn="b"/>
                      <a:r>
                        <a:rPr lang="en-US" sz="2000" b="0" i="0" u="none" strike="noStrike" dirty="0">
                          <a:solidFill>
                            <a:srgbClr val="000000"/>
                          </a:solidFill>
                          <a:latin typeface="Times"/>
                        </a:rPr>
                        <a:t>Treatment Service</a:t>
                      </a:r>
                    </a:p>
                  </a:txBody>
                  <a:tcPr marL="10686" marR="10686" marT="1068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Times"/>
                        </a:rPr>
                        <a:t>Num. Meas.</a:t>
                      </a:r>
                    </a:p>
                  </a:txBody>
                  <a:tcPr marL="10686" marR="10686" marT="1068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Times"/>
                        </a:rPr>
                        <a:t>Upper Tolerance (%)</a:t>
                      </a:r>
                    </a:p>
                  </a:txBody>
                  <a:tcPr marL="10686" marR="10686" marT="1068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Times"/>
                        </a:rPr>
                        <a:t>Lower Tolerance (%)</a:t>
                      </a:r>
                    </a:p>
                  </a:txBody>
                  <a:tcPr marL="10686" marR="10686" marT="1068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248">
                <a:tc>
                  <a:txBody>
                    <a:bodyPr/>
                    <a:lstStyle/>
                    <a:p>
                      <a:pPr algn="ctr" fontAlgn="b"/>
                      <a:r>
                        <a:rPr lang="en-US" sz="2000" b="0" i="0" u="none" strike="noStrike" dirty="0">
                          <a:solidFill>
                            <a:srgbClr val="000000"/>
                          </a:solidFill>
                          <a:latin typeface="Times"/>
                        </a:rPr>
                        <a:t>GU</a:t>
                      </a:r>
                    </a:p>
                  </a:txBody>
                  <a:tcPr marL="10686" marR="10686" marT="1068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latin typeface="Times"/>
                        </a:rPr>
                        <a:t>1841</a:t>
                      </a:r>
                    </a:p>
                  </a:txBody>
                  <a:tcPr marL="10686" marR="10686" marT="1068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latin typeface="Times"/>
                        </a:rPr>
                        <a:t>2.1</a:t>
                      </a:r>
                    </a:p>
                  </a:txBody>
                  <a:tcPr marL="10686" marR="10686" marT="1068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latin typeface="Times"/>
                        </a:rPr>
                        <a:t>-2.7</a:t>
                      </a:r>
                    </a:p>
                  </a:txBody>
                  <a:tcPr marL="10686" marR="10686" marT="10686" marB="0" anchor="b">
                    <a:lnL>
                      <a:noFill/>
                    </a:lnL>
                    <a:lnR>
                      <a:noFill/>
                    </a:lnR>
                    <a:lnT w="6350" cap="flat" cmpd="sng" algn="ctr">
                      <a:solidFill>
                        <a:srgbClr val="000000"/>
                      </a:solidFill>
                      <a:prstDash val="solid"/>
                      <a:round/>
                      <a:headEnd type="none" w="med" len="med"/>
                      <a:tailEnd type="none" w="med" len="med"/>
                    </a:lnT>
                    <a:lnB>
                      <a:noFill/>
                    </a:lnB>
                  </a:tcPr>
                </a:tc>
              </a:tr>
              <a:tr h="331248">
                <a:tc>
                  <a:txBody>
                    <a:bodyPr/>
                    <a:lstStyle/>
                    <a:p>
                      <a:pPr algn="ctr" fontAlgn="b"/>
                      <a:r>
                        <a:rPr lang="en-US" sz="2000" b="0" i="0" u="none" strike="noStrike">
                          <a:solidFill>
                            <a:srgbClr val="000000"/>
                          </a:solidFill>
                          <a:latin typeface="Times"/>
                        </a:rPr>
                        <a:t>THOR</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2997</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2.6</a:t>
                      </a:r>
                    </a:p>
                  </a:txBody>
                  <a:tcPr marL="10686" marR="10686" marT="10686" marB="0" anchor="b">
                    <a:lnL>
                      <a:noFill/>
                    </a:lnL>
                    <a:lnR>
                      <a:noFill/>
                    </a:lnR>
                    <a:lnT>
                      <a:noFill/>
                    </a:lnT>
                    <a:lnB>
                      <a:noFill/>
                    </a:lnB>
                  </a:tcPr>
                </a:tc>
                <a:tc>
                  <a:txBody>
                    <a:bodyPr/>
                    <a:lstStyle/>
                    <a:p>
                      <a:pPr algn="ctr" fontAlgn="b"/>
                      <a:r>
                        <a:rPr lang="en-US" sz="2000" b="0" i="0" u="none" strike="noStrike" dirty="0">
                          <a:solidFill>
                            <a:srgbClr val="000000"/>
                          </a:solidFill>
                          <a:latin typeface="Times"/>
                        </a:rPr>
                        <a:t>2.9</a:t>
                      </a:r>
                    </a:p>
                  </a:txBody>
                  <a:tcPr marL="10686" marR="10686" marT="10686" marB="0" anchor="b">
                    <a:lnL>
                      <a:noFill/>
                    </a:lnL>
                    <a:lnR>
                      <a:noFill/>
                    </a:lnR>
                    <a:lnT>
                      <a:noFill/>
                    </a:lnT>
                    <a:lnB>
                      <a:noFill/>
                    </a:lnB>
                  </a:tcPr>
                </a:tc>
              </a:tr>
              <a:tr h="331248">
                <a:tc>
                  <a:txBody>
                    <a:bodyPr/>
                    <a:lstStyle/>
                    <a:p>
                      <a:pPr algn="ctr" fontAlgn="b"/>
                      <a:r>
                        <a:rPr lang="en-US" sz="2000" b="0" i="0" u="none" strike="noStrike">
                          <a:solidFill>
                            <a:srgbClr val="000000"/>
                          </a:solidFill>
                          <a:latin typeface="Times"/>
                        </a:rPr>
                        <a:t>HN</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3775</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2.8</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-2.9</a:t>
                      </a:r>
                    </a:p>
                  </a:txBody>
                  <a:tcPr marL="10686" marR="10686" marT="10686" marB="0" anchor="b">
                    <a:lnL>
                      <a:noFill/>
                    </a:lnL>
                    <a:lnR>
                      <a:noFill/>
                    </a:lnR>
                    <a:lnT>
                      <a:noFill/>
                    </a:lnT>
                    <a:lnB>
                      <a:noFill/>
                    </a:lnB>
                  </a:tcPr>
                </a:tc>
              </a:tr>
              <a:tr h="331248">
                <a:tc>
                  <a:txBody>
                    <a:bodyPr/>
                    <a:lstStyle/>
                    <a:p>
                      <a:pPr algn="ctr" fontAlgn="b"/>
                      <a:r>
                        <a:rPr lang="en-US" sz="2000" b="0" i="0" u="none" strike="noStrike">
                          <a:solidFill>
                            <a:srgbClr val="000000"/>
                          </a:solidFill>
                          <a:latin typeface="Times"/>
                        </a:rPr>
                        <a:t>GYN</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958</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3.0</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-2.9</a:t>
                      </a:r>
                    </a:p>
                  </a:txBody>
                  <a:tcPr marL="10686" marR="10686" marT="10686" marB="0" anchor="b">
                    <a:lnL>
                      <a:noFill/>
                    </a:lnL>
                    <a:lnR>
                      <a:noFill/>
                    </a:lnR>
                    <a:lnT>
                      <a:noFill/>
                    </a:lnT>
                    <a:lnB>
                      <a:noFill/>
                    </a:lnB>
                  </a:tcPr>
                </a:tc>
              </a:tr>
              <a:tr h="331248">
                <a:tc>
                  <a:txBody>
                    <a:bodyPr/>
                    <a:lstStyle/>
                    <a:p>
                      <a:pPr algn="ctr" fontAlgn="b"/>
                      <a:r>
                        <a:rPr lang="en-US" sz="2000" b="0" i="0" u="none" strike="noStrike" dirty="0">
                          <a:solidFill>
                            <a:srgbClr val="000000"/>
                          </a:solidFill>
                          <a:latin typeface="Times"/>
                        </a:rPr>
                        <a:t>IMSSRT</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392</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3.8</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-7.7</a:t>
                      </a:r>
                    </a:p>
                  </a:txBody>
                  <a:tcPr marL="10686" marR="10686" marT="10686" marB="0" anchor="b">
                    <a:lnL>
                      <a:noFill/>
                    </a:lnL>
                    <a:lnR>
                      <a:noFill/>
                    </a:lnR>
                    <a:lnT>
                      <a:noFill/>
                    </a:lnT>
                    <a:lnB>
                      <a:noFill/>
                    </a:lnB>
                  </a:tcPr>
                </a:tc>
              </a:tr>
              <a:tr h="331248">
                <a:tc>
                  <a:txBody>
                    <a:bodyPr/>
                    <a:lstStyle/>
                    <a:p>
                      <a:pPr algn="ctr" fontAlgn="b"/>
                      <a:r>
                        <a:rPr lang="en-US" sz="2000" b="0" i="0" u="none" strike="noStrike">
                          <a:solidFill>
                            <a:srgbClr val="000000"/>
                          </a:solidFill>
                          <a:latin typeface="Times"/>
                        </a:rPr>
                        <a:t>PEDI</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324</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5.1</a:t>
                      </a:r>
                    </a:p>
                  </a:txBody>
                  <a:tcPr marL="10686" marR="10686" marT="10686" marB="0" anchor="b">
                    <a:lnL>
                      <a:noFill/>
                    </a:lnL>
                    <a:lnR>
                      <a:noFill/>
                    </a:lnR>
                    <a:lnT>
                      <a:noFill/>
                    </a:lnT>
                    <a:lnB>
                      <a:noFill/>
                    </a:lnB>
                  </a:tcPr>
                </a:tc>
                <a:tc>
                  <a:txBody>
                    <a:bodyPr/>
                    <a:lstStyle/>
                    <a:p>
                      <a:pPr algn="ctr" fontAlgn="b"/>
                      <a:r>
                        <a:rPr lang="en-US" sz="2000" b="0" i="0" u="none" strike="noStrike">
                          <a:solidFill>
                            <a:srgbClr val="000000"/>
                          </a:solidFill>
                          <a:latin typeface="Times"/>
                        </a:rPr>
                        <a:t>-2.9</a:t>
                      </a:r>
                    </a:p>
                  </a:txBody>
                  <a:tcPr marL="10686" marR="10686" marT="10686" marB="0" anchor="b">
                    <a:lnL>
                      <a:noFill/>
                    </a:lnL>
                    <a:lnR>
                      <a:noFill/>
                    </a:lnR>
                    <a:lnT>
                      <a:noFill/>
                    </a:lnT>
                    <a:lnB>
                      <a:noFill/>
                    </a:lnB>
                  </a:tcPr>
                </a:tc>
              </a:tr>
              <a:tr h="331248">
                <a:tc>
                  <a:txBody>
                    <a:bodyPr/>
                    <a:lstStyle/>
                    <a:p>
                      <a:pPr algn="ctr" fontAlgn="b"/>
                      <a:r>
                        <a:rPr lang="en-US" sz="2000" b="0" i="0" u="none" strike="noStrike">
                          <a:solidFill>
                            <a:srgbClr val="000000"/>
                          </a:solidFill>
                          <a:latin typeface="Times"/>
                        </a:rPr>
                        <a:t>MESO</a:t>
                      </a:r>
                    </a:p>
                  </a:txBody>
                  <a:tcPr marL="10686" marR="10686" marT="1068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Times"/>
                        </a:rPr>
                        <a:t>61</a:t>
                      </a:r>
                    </a:p>
                  </a:txBody>
                  <a:tcPr marL="10686" marR="10686" marT="1068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Times"/>
                        </a:rPr>
                        <a:t>9.6</a:t>
                      </a:r>
                    </a:p>
                  </a:txBody>
                  <a:tcPr marL="10686" marR="10686" marT="1068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Times"/>
                        </a:rPr>
                        <a:t>-2.5</a:t>
                      </a:r>
                    </a:p>
                  </a:txBody>
                  <a:tcPr marL="10686" marR="10686" marT="10686"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1547664" y="4077072"/>
            <a:ext cx="6048672" cy="1368152"/>
          </a:xfrm>
          <a:prstGeom prst="rect">
            <a:avLst/>
          </a:prstGeom>
          <a:noFill/>
          <a:ln cmpd="sng">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47664" y="5445224"/>
            <a:ext cx="6048672" cy="936104"/>
          </a:xfrm>
          <a:prstGeom prst="rect">
            <a:avLst/>
          </a:prstGeom>
          <a:noFill/>
          <a:ln cmpd="sng">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D5BBC35B-A44B-4119-B8DA-DE9E3DFADA20}" type="slidenum">
              <a:rPr kumimoji="0" lang="en-US" smtClean="0"/>
              <a:pPr/>
              <a:t>17</a:t>
            </a:fld>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179512" y="2115759"/>
            <a:ext cx="8856984" cy="3761513"/>
          </a:xfrm>
        </p:spPr>
        <p:txBody>
          <a:bodyPr/>
          <a:lstStyle/>
          <a:p>
            <a:r>
              <a:rPr lang="en-US" dirty="0" smtClean="0"/>
              <a:t>IMRT QA is a standard for routine verification of treatment plans</a:t>
            </a:r>
          </a:p>
          <a:p>
            <a:pPr lvl="1"/>
            <a:r>
              <a:rPr lang="en-US" dirty="0" smtClean="0"/>
              <a:t>Numerous devices and criteria used</a:t>
            </a:r>
          </a:p>
          <a:p>
            <a:pPr>
              <a:buNone/>
            </a:pPr>
            <a:endParaRPr lang="en-US" dirty="0" smtClean="0"/>
          </a:p>
          <a:p>
            <a:r>
              <a:rPr lang="en-US" dirty="0" smtClean="0"/>
              <a:t>Absence of standard QA device or criteria</a:t>
            </a:r>
          </a:p>
          <a:p>
            <a:pPr lvl="1"/>
            <a:r>
              <a:rPr lang="en-US" dirty="0" smtClean="0"/>
              <a:t>No clinical reference for QA pass/fail rates</a:t>
            </a:r>
            <a:endParaRPr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2</a:t>
            </a:fld>
            <a:endParaRPr kumimoji="0"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216024" y="2204864"/>
            <a:ext cx="8748464" cy="2880320"/>
          </a:xfrm>
        </p:spPr>
        <p:txBody>
          <a:bodyPr>
            <a:normAutofit/>
          </a:bodyPr>
          <a:lstStyle/>
          <a:p>
            <a:pPr indent="-320400"/>
            <a:r>
              <a:rPr lang="en-US" dirty="0" smtClean="0"/>
              <a:t>To review our institution’s patient-specific IMRT quality assurance (QA) results, including absolute dose and gamma analysis measurements for 13,002 treatment plans from 2005 to 2011.</a:t>
            </a:r>
          </a:p>
          <a:p>
            <a:pPr lvl="1"/>
            <a:endParaRPr lang="en-US" dirty="0" smtClean="0"/>
          </a:p>
          <a:p>
            <a:pPr indent="0">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3</a:t>
            </a:fld>
            <a:endParaRPr kumimoji="0"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en-US" dirty="0" smtClean="0"/>
              <a:t>Methods: QA at MD Anderson</a:t>
            </a:r>
            <a:endParaRPr lang="en-US" dirty="0"/>
          </a:p>
        </p:txBody>
      </p:sp>
      <p:sp>
        <p:nvSpPr>
          <p:cNvPr id="3" name="Content Placeholder 2"/>
          <p:cNvSpPr>
            <a:spLocks noGrp="1"/>
          </p:cNvSpPr>
          <p:nvPr>
            <p:ph idx="1"/>
          </p:nvPr>
        </p:nvSpPr>
        <p:spPr>
          <a:xfrm>
            <a:off x="-108520" y="1628800"/>
            <a:ext cx="5400600" cy="5040560"/>
          </a:xfrm>
        </p:spPr>
        <p:txBody>
          <a:bodyPr>
            <a:normAutofit/>
          </a:bodyPr>
          <a:lstStyle/>
          <a:p>
            <a:r>
              <a:rPr lang="en-US" dirty="0" smtClean="0"/>
              <a:t>Absolute point dose made in homogenous phantom with CC04 ion chamber</a:t>
            </a:r>
          </a:p>
          <a:p>
            <a:pPr lvl="1"/>
            <a:r>
              <a:rPr lang="en-US" u="sng" dirty="0" smtClean="0"/>
              <a:t>+</a:t>
            </a:r>
            <a:r>
              <a:rPr lang="en-US" dirty="0" smtClean="0"/>
              <a:t>3% agreement criteria</a:t>
            </a:r>
          </a:p>
          <a:p>
            <a:pPr lvl="1">
              <a:buNone/>
            </a:pPr>
            <a:endParaRPr lang="en-US" dirty="0" smtClean="0"/>
          </a:p>
          <a:p>
            <a:r>
              <a:rPr lang="en-US" dirty="0" smtClean="0"/>
              <a:t>Relative planar dose gamma analysis</a:t>
            </a:r>
          </a:p>
          <a:p>
            <a:pPr lvl="1"/>
            <a:r>
              <a:rPr lang="en-US" dirty="0" smtClean="0"/>
              <a:t>90% of pixels passing a 5%/3mm criteria </a:t>
            </a:r>
          </a:p>
          <a:p>
            <a:pPr lvl="2"/>
            <a:endParaRPr lang="en-US" dirty="0" smtClean="0"/>
          </a:p>
          <a:p>
            <a:pPr lvl="2"/>
            <a:endParaRPr lang="en-US" dirty="0" smtClean="0"/>
          </a:p>
          <a:p>
            <a:pPr lvl="1"/>
            <a:endParaRPr lang="en-US" u="sng" dirty="0"/>
          </a:p>
        </p:txBody>
      </p:sp>
      <p:pic>
        <p:nvPicPr>
          <p:cNvPr id="4" name="Picture 3" descr="IMRT Phan 1"/>
          <p:cNvPicPr/>
          <p:nvPr/>
        </p:nvPicPr>
        <p:blipFill>
          <a:blip r:embed="rId2" cstate="print"/>
          <a:srcRect l="23535" r="17578"/>
          <a:stretch>
            <a:fillRect/>
          </a:stretch>
        </p:blipFill>
        <p:spPr bwMode="auto">
          <a:xfrm>
            <a:off x="5334703" y="1988840"/>
            <a:ext cx="3730041" cy="3384734"/>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CD08AC15-1D50-4E49-A3B8-D17621DA6B6C}"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Results Analysis</a:t>
            </a:r>
            <a:endParaRPr lang="en-US" dirty="0"/>
          </a:p>
        </p:txBody>
      </p:sp>
      <p:sp>
        <p:nvSpPr>
          <p:cNvPr id="3" name="Content Placeholder 2"/>
          <p:cNvSpPr>
            <a:spLocks noGrp="1"/>
          </p:cNvSpPr>
          <p:nvPr>
            <p:ph idx="1"/>
          </p:nvPr>
        </p:nvSpPr>
        <p:spPr>
          <a:xfrm>
            <a:off x="179512" y="1775191"/>
            <a:ext cx="8784976" cy="4625609"/>
          </a:xfrm>
        </p:spPr>
        <p:txBody>
          <a:bodyPr/>
          <a:lstStyle/>
          <a:p>
            <a:pPr indent="-320400"/>
            <a:r>
              <a:rPr lang="en-US" dirty="0" smtClean="0"/>
              <a:t>13,002 treatment plans from 2005 to 2011</a:t>
            </a:r>
          </a:p>
          <a:p>
            <a:pPr lvl="1"/>
            <a:r>
              <a:rPr lang="en-US" dirty="0" smtClean="0"/>
              <a:t>13,308 point dose measurements</a:t>
            </a:r>
          </a:p>
          <a:p>
            <a:pPr lvl="1"/>
            <a:r>
              <a:rPr lang="en-US" dirty="0" smtClean="0"/>
              <a:t>12,677 gamma measurements</a:t>
            </a:r>
          </a:p>
          <a:p>
            <a:pPr lvl="1"/>
            <a:endParaRPr lang="en-US" dirty="0" smtClean="0"/>
          </a:p>
          <a:p>
            <a:r>
              <a:rPr lang="en-US" dirty="0" smtClean="0"/>
              <a:t>Plans across 13 different treatment services</a:t>
            </a:r>
          </a:p>
          <a:p>
            <a:pPr lvl="1"/>
            <a:r>
              <a:rPr lang="en-US" dirty="0" smtClean="0"/>
              <a:t>Breast, CNS, GU, GI, GYN, hematology, H&amp;N, stereotactic spine, melanoma, </a:t>
            </a:r>
            <a:r>
              <a:rPr lang="en-US" dirty="0" err="1" smtClean="0"/>
              <a:t>mesothelioma</a:t>
            </a:r>
            <a:r>
              <a:rPr lang="en-US" dirty="0" smtClean="0"/>
              <a:t>, pediatric, sarcoma, and thoracic </a:t>
            </a:r>
          </a:p>
          <a:p>
            <a:endParaRPr lang="en-US" dirty="0"/>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5</a:t>
            </a:fld>
            <a:endParaRPr kumimoji="0"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Overview</a:t>
            </a:r>
            <a:endParaRPr lang="en-US" dirty="0"/>
          </a:p>
        </p:txBody>
      </p:sp>
      <p:graphicFrame>
        <p:nvGraphicFramePr>
          <p:cNvPr id="7" name="Content Placeholder 6"/>
          <p:cNvGraphicFramePr>
            <a:graphicFrameLocks noGrp="1"/>
          </p:cNvGraphicFramePr>
          <p:nvPr>
            <p:ph idx="1"/>
          </p:nvPr>
        </p:nvGraphicFramePr>
        <p:xfrm>
          <a:off x="107504" y="1988840"/>
          <a:ext cx="8928992" cy="3544320"/>
        </p:xfrm>
        <a:graphic>
          <a:graphicData uri="http://schemas.openxmlformats.org/drawingml/2006/table">
            <a:tbl>
              <a:tblPr/>
              <a:tblGrid>
                <a:gridCol w="1080120"/>
                <a:gridCol w="1008112"/>
                <a:gridCol w="1224136"/>
                <a:gridCol w="811961"/>
                <a:gridCol w="1996351"/>
                <a:gridCol w="1152128"/>
                <a:gridCol w="1656184"/>
              </a:tblGrid>
              <a:tr h="1007512">
                <a:tc>
                  <a:txBody>
                    <a:bodyPr/>
                    <a:lstStyle/>
                    <a:p>
                      <a:pPr algn="ctr" rtl="0" fontAlgn="b"/>
                      <a:r>
                        <a:rPr lang="en-US" sz="2000" b="0" i="0" u="none" strike="noStrike" dirty="0">
                          <a:solidFill>
                            <a:srgbClr val="000000"/>
                          </a:solidFill>
                          <a:latin typeface="Times"/>
                        </a:rPr>
                        <a:t>Treatment service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latin typeface="Times"/>
                        </a:rPr>
                        <a:t># </a:t>
                      </a:r>
                      <a:r>
                        <a:rPr lang="en-US" sz="2000" b="0" i="0" u="none" strike="noStrike" dirty="0">
                          <a:solidFill>
                            <a:srgbClr val="000000"/>
                          </a:solidFill>
                          <a:latin typeface="Times"/>
                        </a:rPr>
                        <a:t>of plans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Times"/>
                        </a:rPr>
                        <a:t>Mean dose difference (%)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Times"/>
                        </a:rPr>
                        <a:t>One </a:t>
                      </a:r>
                      <a:r>
                        <a:rPr lang="en-US" sz="2000" b="0" i="0" u="none" strike="noStrike" dirty="0" smtClean="0">
                          <a:solidFill>
                            <a:srgbClr val="000000"/>
                          </a:solidFill>
                          <a:latin typeface="Times"/>
                        </a:rPr>
                        <a:t>SD (%) </a:t>
                      </a:r>
                      <a:endParaRPr lang="en-US" sz="2000" b="0" i="0" u="none" strike="noStrike" dirty="0">
                        <a:solidFill>
                          <a:srgbClr val="000000"/>
                        </a:solidFill>
                        <a:latin typeface="Times"/>
                      </a:endParaRP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latin typeface="Times"/>
                        </a:rPr>
                        <a:t># of </a:t>
                      </a:r>
                      <a:r>
                        <a:rPr lang="en-US" sz="2000" b="0" i="0" u="none" strike="noStrike" dirty="0">
                          <a:solidFill>
                            <a:srgbClr val="000000"/>
                          </a:solidFill>
                          <a:latin typeface="Times"/>
                        </a:rPr>
                        <a:t>absolute dose failing plans/ (% of </a:t>
                      </a:r>
                      <a:r>
                        <a:rPr lang="en-US" sz="2000" b="0" i="0" u="none" strike="noStrike" dirty="0" smtClean="0">
                          <a:solidFill>
                            <a:srgbClr val="000000"/>
                          </a:solidFill>
                          <a:latin typeface="Times"/>
                        </a:rPr>
                        <a:t>service</a:t>
                      </a:r>
                      <a:r>
                        <a:rPr lang="en-US" sz="2000" b="0" i="0" u="none" strike="noStrike" dirty="0">
                          <a:solidFill>
                            <a:srgbClr val="000000"/>
                          </a:solidFill>
                          <a:latin typeface="Times"/>
                        </a:rPr>
                        <a:t>)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Times"/>
                        </a:rPr>
                        <a:t>Mean gamma (%)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latin typeface="Times"/>
                        </a:rPr>
                        <a:t># </a:t>
                      </a:r>
                      <a:r>
                        <a:rPr lang="en-US" sz="2000" b="0" i="0" u="none" strike="noStrike" dirty="0">
                          <a:solidFill>
                            <a:srgbClr val="000000"/>
                          </a:solidFill>
                          <a:latin typeface="Times"/>
                        </a:rPr>
                        <a:t>of gamma failures/(% of </a:t>
                      </a:r>
                      <a:r>
                        <a:rPr lang="en-US" sz="2000" b="0" i="0" u="none" strike="noStrike" dirty="0" smtClean="0">
                          <a:solidFill>
                            <a:srgbClr val="000000"/>
                          </a:solidFill>
                          <a:latin typeface="Times"/>
                        </a:rPr>
                        <a:t>service</a:t>
                      </a:r>
                      <a:r>
                        <a:rPr lang="en-US" sz="2000" b="0" i="0" u="none" strike="noStrike" dirty="0">
                          <a:solidFill>
                            <a:srgbClr val="000000"/>
                          </a:solidFill>
                          <a:latin typeface="Times"/>
                        </a:rPr>
                        <a:t>)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104">
                <a:tc>
                  <a:txBody>
                    <a:bodyPr/>
                    <a:lstStyle/>
                    <a:p>
                      <a:pPr algn="ctr" rtl="0" fontAlgn="b"/>
                      <a:r>
                        <a:rPr lang="en-US" sz="2000" b="0" i="0" u="none" strike="noStrike">
                          <a:solidFill>
                            <a:srgbClr val="000000"/>
                          </a:solidFill>
                          <a:latin typeface="Times"/>
                        </a:rPr>
                        <a:t>GU </a:t>
                      </a:r>
                    </a:p>
                  </a:txBody>
                  <a:tcPr marL="12301" marR="12301" marT="1230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a:solidFill>
                            <a:srgbClr val="000000"/>
                          </a:solidFill>
                          <a:latin typeface="Times"/>
                        </a:rPr>
                        <a:t>1831</a:t>
                      </a:r>
                    </a:p>
                  </a:txBody>
                  <a:tcPr marL="12301" marR="12301" marT="1230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a:solidFill>
                            <a:srgbClr val="000000"/>
                          </a:solidFill>
                          <a:latin typeface="Times"/>
                        </a:rPr>
                        <a:t>-0.17</a:t>
                      </a:r>
                    </a:p>
                  </a:txBody>
                  <a:tcPr marL="12301" marR="12301" marT="1230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dirty="0" smtClean="0">
                          <a:solidFill>
                            <a:srgbClr val="000000"/>
                          </a:solidFill>
                          <a:latin typeface="Times"/>
                        </a:rPr>
                        <a:t>1.2</a:t>
                      </a:r>
                      <a:endParaRPr lang="en-US" sz="2000" b="0" i="0" u="none" strike="noStrike" dirty="0">
                        <a:solidFill>
                          <a:srgbClr val="000000"/>
                        </a:solidFill>
                        <a:latin typeface="Times"/>
                      </a:endParaRPr>
                    </a:p>
                  </a:txBody>
                  <a:tcPr marL="12301" marR="12301" marT="1230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a:solidFill>
                            <a:srgbClr val="000000"/>
                          </a:solidFill>
                          <a:latin typeface="Times"/>
                        </a:rPr>
                        <a:t>11 (0.6) </a:t>
                      </a:r>
                    </a:p>
                  </a:txBody>
                  <a:tcPr marL="12301" marR="12301" marT="1230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a:solidFill>
                            <a:srgbClr val="000000"/>
                          </a:solidFill>
                          <a:latin typeface="Times"/>
                        </a:rPr>
                        <a:t>97.6</a:t>
                      </a:r>
                    </a:p>
                  </a:txBody>
                  <a:tcPr marL="12301" marR="12301" marT="1230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en-US" sz="2000" b="0" i="0" u="none" strike="noStrike">
                          <a:solidFill>
                            <a:srgbClr val="000000"/>
                          </a:solidFill>
                          <a:latin typeface="Times"/>
                        </a:rPr>
                        <a:t>2 (0.1) </a:t>
                      </a:r>
                    </a:p>
                  </a:txBody>
                  <a:tcPr marL="12301" marR="12301" marT="12301" marB="0" anchor="b">
                    <a:lnL>
                      <a:noFill/>
                    </a:lnL>
                    <a:lnR>
                      <a:noFill/>
                    </a:lnR>
                    <a:lnT w="12700" cap="flat" cmpd="sng" algn="ctr">
                      <a:solidFill>
                        <a:srgbClr val="000000"/>
                      </a:solidFill>
                      <a:prstDash val="solid"/>
                      <a:round/>
                      <a:headEnd type="none" w="med" len="med"/>
                      <a:tailEnd type="none" w="med" len="med"/>
                    </a:lnT>
                    <a:lnB>
                      <a:noFill/>
                    </a:lnB>
                  </a:tcPr>
                </a:tc>
              </a:tr>
              <a:tr h="261104">
                <a:tc>
                  <a:txBody>
                    <a:bodyPr/>
                    <a:lstStyle/>
                    <a:p>
                      <a:pPr algn="ctr" rtl="0" fontAlgn="b"/>
                      <a:r>
                        <a:rPr lang="en-US" sz="2000" b="0" i="0" u="none" strike="noStrike">
                          <a:solidFill>
                            <a:srgbClr val="000000"/>
                          </a:solidFill>
                          <a:latin typeface="Times"/>
                        </a:rPr>
                        <a:t>THOR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2951</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-0.53</a:t>
                      </a:r>
                    </a:p>
                  </a:txBody>
                  <a:tcPr marL="12301" marR="12301" marT="12301" marB="0" anchor="b">
                    <a:lnL>
                      <a:noFill/>
                    </a:lnL>
                    <a:lnR>
                      <a:noFill/>
                    </a:lnR>
                    <a:lnT>
                      <a:noFill/>
                    </a:lnT>
                    <a:lnB>
                      <a:noFill/>
                    </a:lnB>
                  </a:tcPr>
                </a:tc>
                <a:tc>
                  <a:txBody>
                    <a:bodyPr/>
                    <a:lstStyle/>
                    <a:p>
                      <a:pPr algn="ctr" rtl="0" fontAlgn="b"/>
                      <a:r>
                        <a:rPr lang="en-US" sz="2000" b="0" i="0" u="none" strike="noStrike" dirty="0" smtClean="0">
                          <a:solidFill>
                            <a:srgbClr val="000000"/>
                          </a:solidFill>
                          <a:latin typeface="Times"/>
                        </a:rPr>
                        <a:t>1.4</a:t>
                      </a:r>
                      <a:endParaRPr lang="en-US" sz="2000" b="0" i="0" u="none" strike="noStrike" dirty="0">
                        <a:solidFill>
                          <a:srgbClr val="000000"/>
                        </a:solidFill>
                        <a:latin typeface="Times"/>
                      </a:endParaRP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46 (1.6)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97.8</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23 (0.8) </a:t>
                      </a:r>
                    </a:p>
                  </a:txBody>
                  <a:tcPr marL="12301" marR="12301" marT="12301" marB="0" anchor="b">
                    <a:lnL>
                      <a:noFill/>
                    </a:lnL>
                    <a:lnR>
                      <a:noFill/>
                    </a:lnR>
                    <a:lnT>
                      <a:noFill/>
                    </a:lnT>
                    <a:lnB>
                      <a:noFill/>
                    </a:lnB>
                  </a:tcPr>
                </a:tc>
              </a:tr>
              <a:tr h="261104">
                <a:tc>
                  <a:txBody>
                    <a:bodyPr/>
                    <a:lstStyle/>
                    <a:p>
                      <a:pPr algn="ctr" rtl="0" fontAlgn="b"/>
                      <a:r>
                        <a:rPr lang="en-US" sz="2000" b="0" i="0" u="none" strike="noStrike">
                          <a:solidFill>
                            <a:srgbClr val="000000"/>
                          </a:solidFill>
                          <a:latin typeface="Times"/>
                        </a:rPr>
                        <a:t>HN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3697</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-0.45</a:t>
                      </a:r>
                    </a:p>
                  </a:txBody>
                  <a:tcPr marL="12301" marR="12301" marT="12301" marB="0" anchor="b">
                    <a:lnL>
                      <a:noFill/>
                    </a:lnL>
                    <a:lnR>
                      <a:noFill/>
                    </a:lnR>
                    <a:lnT>
                      <a:noFill/>
                    </a:lnT>
                    <a:lnB>
                      <a:noFill/>
                    </a:lnB>
                  </a:tcPr>
                </a:tc>
                <a:tc>
                  <a:txBody>
                    <a:bodyPr/>
                    <a:lstStyle/>
                    <a:p>
                      <a:pPr algn="ctr" rtl="0" fontAlgn="b"/>
                      <a:r>
                        <a:rPr lang="en-US" sz="2000" b="0" i="0" u="none" strike="noStrike" dirty="0" smtClean="0">
                          <a:solidFill>
                            <a:srgbClr val="000000"/>
                          </a:solidFill>
                          <a:latin typeface="Times"/>
                        </a:rPr>
                        <a:t>1.6</a:t>
                      </a:r>
                      <a:endParaRPr lang="en-US" sz="2000" b="0" i="0" u="none" strike="noStrike" dirty="0">
                        <a:solidFill>
                          <a:srgbClr val="000000"/>
                        </a:solidFill>
                        <a:latin typeface="Times"/>
                      </a:endParaRP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76 (2.1)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97.7</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33 (0.9) </a:t>
                      </a:r>
                    </a:p>
                  </a:txBody>
                  <a:tcPr marL="12301" marR="12301" marT="12301" marB="0" anchor="b">
                    <a:lnL>
                      <a:noFill/>
                    </a:lnL>
                    <a:lnR>
                      <a:noFill/>
                    </a:lnR>
                    <a:lnT>
                      <a:noFill/>
                    </a:lnT>
                    <a:lnB>
                      <a:noFill/>
                    </a:lnB>
                  </a:tcPr>
                </a:tc>
              </a:tr>
              <a:tr h="261104">
                <a:tc>
                  <a:txBody>
                    <a:bodyPr/>
                    <a:lstStyle/>
                    <a:p>
                      <a:pPr algn="ctr" rtl="0" fontAlgn="b"/>
                      <a:r>
                        <a:rPr lang="en-US" sz="2000" b="0" i="0" u="none" strike="noStrike">
                          <a:solidFill>
                            <a:srgbClr val="000000"/>
                          </a:solidFill>
                          <a:latin typeface="Times"/>
                        </a:rPr>
                        <a:t>GYN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935</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0.29</a:t>
                      </a:r>
                    </a:p>
                  </a:txBody>
                  <a:tcPr marL="12301" marR="12301" marT="12301" marB="0" anchor="b">
                    <a:lnL>
                      <a:noFill/>
                    </a:lnL>
                    <a:lnR>
                      <a:noFill/>
                    </a:lnR>
                    <a:lnT>
                      <a:noFill/>
                    </a:lnT>
                    <a:lnB>
                      <a:noFill/>
                    </a:lnB>
                  </a:tcPr>
                </a:tc>
                <a:tc>
                  <a:txBody>
                    <a:bodyPr/>
                    <a:lstStyle/>
                    <a:p>
                      <a:pPr algn="ctr" rtl="0" fontAlgn="b"/>
                      <a:r>
                        <a:rPr lang="en-US" sz="2000" b="0" i="0" u="none" strike="noStrike" dirty="0" smtClean="0">
                          <a:solidFill>
                            <a:srgbClr val="000000"/>
                          </a:solidFill>
                          <a:latin typeface="Times"/>
                        </a:rPr>
                        <a:t>1.6</a:t>
                      </a:r>
                      <a:endParaRPr lang="en-US" sz="2000" b="0" i="0" u="none" strike="noStrike" dirty="0">
                        <a:solidFill>
                          <a:srgbClr val="000000"/>
                        </a:solidFill>
                        <a:latin typeface="Times"/>
                      </a:endParaRP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24 (2.6)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97.6</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8 (0.9) </a:t>
                      </a:r>
                    </a:p>
                  </a:txBody>
                  <a:tcPr marL="12301" marR="12301" marT="12301" marB="0" anchor="b">
                    <a:lnL>
                      <a:noFill/>
                    </a:lnL>
                    <a:lnR>
                      <a:noFill/>
                    </a:lnR>
                    <a:lnT>
                      <a:noFill/>
                    </a:lnT>
                    <a:lnB>
                      <a:noFill/>
                    </a:lnB>
                  </a:tcPr>
                </a:tc>
              </a:tr>
              <a:tr h="261104">
                <a:tc>
                  <a:txBody>
                    <a:bodyPr/>
                    <a:lstStyle/>
                    <a:p>
                      <a:pPr algn="ctr" rtl="0" fontAlgn="b"/>
                      <a:r>
                        <a:rPr lang="en-US" sz="2000" b="0" i="0" u="none" strike="noStrike">
                          <a:solidFill>
                            <a:srgbClr val="000000"/>
                          </a:solidFill>
                          <a:latin typeface="Times"/>
                        </a:rPr>
                        <a:t>PEDI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307</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-0.25</a:t>
                      </a:r>
                    </a:p>
                  </a:txBody>
                  <a:tcPr marL="12301" marR="12301" marT="12301" marB="0" anchor="b">
                    <a:lnL>
                      <a:noFill/>
                    </a:lnL>
                    <a:lnR>
                      <a:noFill/>
                    </a:lnR>
                    <a:lnT>
                      <a:noFill/>
                    </a:lnT>
                    <a:lnB>
                      <a:noFill/>
                    </a:lnB>
                  </a:tcPr>
                </a:tc>
                <a:tc>
                  <a:txBody>
                    <a:bodyPr/>
                    <a:lstStyle/>
                    <a:p>
                      <a:pPr algn="ctr" rtl="0" fontAlgn="b"/>
                      <a:r>
                        <a:rPr lang="en-US" sz="2000" b="0" i="0" u="none" strike="noStrike" dirty="0" smtClean="0">
                          <a:solidFill>
                            <a:srgbClr val="000000"/>
                          </a:solidFill>
                          <a:latin typeface="Times"/>
                        </a:rPr>
                        <a:t>2.0</a:t>
                      </a:r>
                      <a:endParaRPr lang="en-US" sz="2000" b="0" i="0" u="none" strike="noStrike" dirty="0">
                        <a:solidFill>
                          <a:srgbClr val="000000"/>
                        </a:solidFill>
                        <a:latin typeface="Times"/>
                      </a:endParaRP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18 (5.9)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97.8</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2 (0.7) </a:t>
                      </a:r>
                    </a:p>
                  </a:txBody>
                  <a:tcPr marL="12301" marR="12301" marT="12301" marB="0" anchor="b">
                    <a:lnL>
                      <a:noFill/>
                    </a:lnL>
                    <a:lnR>
                      <a:noFill/>
                    </a:lnR>
                    <a:lnT>
                      <a:noFill/>
                    </a:lnT>
                    <a:lnB>
                      <a:noFill/>
                    </a:lnB>
                  </a:tcPr>
                </a:tc>
              </a:tr>
              <a:tr h="261104">
                <a:tc>
                  <a:txBody>
                    <a:bodyPr/>
                    <a:lstStyle/>
                    <a:p>
                      <a:pPr algn="ctr" rtl="0" fontAlgn="b"/>
                      <a:r>
                        <a:rPr lang="en-US" sz="2000" b="0" i="0" u="none" strike="noStrike">
                          <a:solidFill>
                            <a:srgbClr val="000000"/>
                          </a:solidFill>
                          <a:latin typeface="Times"/>
                        </a:rPr>
                        <a:t>IMSSRT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341</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-1.59</a:t>
                      </a:r>
                    </a:p>
                  </a:txBody>
                  <a:tcPr marL="12301" marR="12301" marT="12301" marB="0" anchor="b">
                    <a:lnL>
                      <a:noFill/>
                    </a:lnL>
                    <a:lnR>
                      <a:noFill/>
                    </a:lnR>
                    <a:lnT>
                      <a:noFill/>
                    </a:lnT>
                    <a:lnB>
                      <a:noFill/>
                    </a:lnB>
                  </a:tcPr>
                </a:tc>
                <a:tc>
                  <a:txBody>
                    <a:bodyPr/>
                    <a:lstStyle/>
                    <a:p>
                      <a:pPr algn="ctr" rtl="0" fontAlgn="b"/>
                      <a:r>
                        <a:rPr lang="en-US" sz="2000" b="0" i="0" u="none" strike="noStrike" dirty="0" smtClean="0">
                          <a:solidFill>
                            <a:srgbClr val="000000"/>
                          </a:solidFill>
                          <a:latin typeface="Times"/>
                        </a:rPr>
                        <a:t>2.8</a:t>
                      </a:r>
                      <a:endParaRPr lang="en-US" sz="2000" b="0" i="0" u="none" strike="noStrike" dirty="0">
                        <a:solidFill>
                          <a:srgbClr val="000000"/>
                        </a:solidFill>
                        <a:latin typeface="Times"/>
                      </a:endParaRPr>
                    </a:p>
                  </a:txBody>
                  <a:tcPr marL="12301" marR="12301" marT="12301" marB="0" anchor="b">
                    <a:lnL>
                      <a:noFill/>
                    </a:lnL>
                    <a:lnR>
                      <a:noFill/>
                    </a:lnR>
                    <a:lnT>
                      <a:noFill/>
                    </a:lnT>
                    <a:lnB>
                      <a:noFill/>
                    </a:lnB>
                  </a:tcPr>
                </a:tc>
                <a:tc>
                  <a:txBody>
                    <a:bodyPr/>
                    <a:lstStyle/>
                    <a:p>
                      <a:pPr algn="ctr" rtl="0" fontAlgn="b"/>
                      <a:r>
                        <a:rPr lang="en-US" sz="2000" b="0" i="0" u="none" strike="noStrike" dirty="0">
                          <a:solidFill>
                            <a:srgbClr val="000000"/>
                          </a:solidFill>
                          <a:latin typeface="Times"/>
                        </a:rPr>
                        <a:t>54 (15.8) </a:t>
                      </a:r>
                    </a:p>
                  </a:txBody>
                  <a:tcPr marL="12301" marR="12301" marT="12301" marB="0" anchor="b">
                    <a:lnL>
                      <a:noFill/>
                    </a:lnL>
                    <a:lnR>
                      <a:noFill/>
                    </a:lnR>
                    <a:lnT>
                      <a:noFill/>
                    </a:lnT>
                    <a:lnB>
                      <a:noFill/>
                    </a:lnB>
                  </a:tcPr>
                </a:tc>
                <a:tc>
                  <a:txBody>
                    <a:bodyPr/>
                    <a:lstStyle/>
                    <a:p>
                      <a:pPr algn="ctr" rtl="0" fontAlgn="b"/>
                      <a:r>
                        <a:rPr lang="en-US" sz="2000" b="0" i="0" u="none" strike="noStrike">
                          <a:solidFill>
                            <a:srgbClr val="000000"/>
                          </a:solidFill>
                          <a:latin typeface="Times"/>
                        </a:rPr>
                        <a:t>97.6</a:t>
                      </a:r>
                    </a:p>
                  </a:txBody>
                  <a:tcPr marL="12301" marR="12301" marT="12301" marB="0" anchor="b">
                    <a:lnL>
                      <a:noFill/>
                    </a:lnL>
                    <a:lnR>
                      <a:noFill/>
                    </a:lnR>
                    <a:lnT>
                      <a:noFill/>
                    </a:lnT>
                    <a:lnB>
                      <a:noFill/>
                    </a:lnB>
                  </a:tcPr>
                </a:tc>
                <a:tc>
                  <a:txBody>
                    <a:bodyPr/>
                    <a:lstStyle/>
                    <a:p>
                      <a:pPr algn="ctr" rtl="0" fontAlgn="b"/>
                      <a:r>
                        <a:rPr lang="en-US" sz="2000" b="0" i="0" u="none" strike="noStrike" dirty="0">
                          <a:solidFill>
                            <a:srgbClr val="000000"/>
                          </a:solidFill>
                          <a:latin typeface="Times"/>
                        </a:rPr>
                        <a:t>4 (1.2) </a:t>
                      </a:r>
                    </a:p>
                  </a:txBody>
                  <a:tcPr marL="12301" marR="12301" marT="12301" marB="0" anchor="b">
                    <a:lnL>
                      <a:noFill/>
                    </a:lnL>
                    <a:lnR>
                      <a:noFill/>
                    </a:lnR>
                    <a:lnT>
                      <a:noFill/>
                    </a:lnT>
                    <a:lnB>
                      <a:noFill/>
                    </a:lnB>
                  </a:tcPr>
                </a:tc>
              </a:tr>
              <a:tr h="261104">
                <a:tc>
                  <a:txBody>
                    <a:bodyPr/>
                    <a:lstStyle/>
                    <a:p>
                      <a:pPr algn="ctr" rtl="0" fontAlgn="b"/>
                      <a:r>
                        <a:rPr lang="en-US" sz="2000" b="0" i="0" u="none" strike="noStrike">
                          <a:solidFill>
                            <a:srgbClr val="000000"/>
                          </a:solidFill>
                          <a:latin typeface="Times"/>
                        </a:rPr>
                        <a:t>MESO </a:t>
                      </a:r>
                    </a:p>
                  </a:txBody>
                  <a:tcPr marL="12301" marR="12301" marT="1230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Times"/>
                        </a:rPr>
                        <a:t>52</a:t>
                      </a:r>
                    </a:p>
                  </a:txBody>
                  <a:tcPr marL="12301" marR="12301" marT="1230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Times"/>
                        </a:rPr>
                        <a:t>2.60</a:t>
                      </a:r>
                    </a:p>
                  </a:txBody>
                  <a:tcPr marL="12301" marR="12301" marT="1230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latin typeface="Times"/>
                        </a:rPr>
                        <a:t>2.6</a:t>
                      </a:r>
                      <a:endParaRPr lang="en-US" sz="2000" b="0" i="0" u="none" strike="noStrike" dirty="0">
                        <a:solidFill>
                          <a:srgbClr val="000000"/>
                        </a:solidFill>
                        <a:latin typeface="Times"/>
                      </a:endParaRPr>
                    </a:p>
                  </a:txBody>
                  <a:tcPr marL="12301" marR="12301" marT="1230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Times"/>
                        </a:rPr>
                        <a:t>11 (21.2) </a:t>
                      </a:r>
                    </a:p>
                  </a:txBody>
                  <a:tcPr marL="12301" marR="12301" marT="1230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Times"/>
                        </a:rPr>
                        <a:t>94.4</a:t>
                      </a:r>
                    </a:p>
                  </a:txBody>
                  <a:tcPr marL="12301" marR="12301" marT="1230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Times"/>
                        </a:rPr>
                        <a:t>6 (11.5) </a:t>
                      </a:r>
                    </a:p>
                  </a:txBody>
                  <a:tcPr marL="12301" marR="12301" marT="12301" marB="0" anchor="b">
                    <a:lnL>
                      <a:noFill/>
                    </a:lnL>
                    <a:lnR>
                      <a:noFill/>
                    </a:lnR>
                    <a:lnT>
                      <a:noFill/>
                    </a:lnT>
                    <a:lnB w="12700" cap="flat" cmpd="sng" algn="ctr">
                      <a:solidFill>
                        <a:srgbClr val="000000"/>
                      </a:solidFill>
                      <a:prstDash val="solid"/>
                      <a:round/>
                      <a:headEnd type="none" w="med" len="med"/>
                      <a:tailEnd type="none" w="med" len="med"/>
                    </a:lnB>
                  </a:tcPr>
                </a:tc>
              </a:tr>
              <a:tr h="261104">
                <a:tc>
                  <a:txBody>
                    <a:bodyPr/>
                    <a:lstStyle/>
                    <a:p>
                      <a:pPr algn="ctr" rtl="0" fontAlgn="b"/>
                      <a:r>
                        <a:rPr lang="en-US" sz="2000" b="0" i="0" u="none" strike="noStrike" dirty="0">
                          <a:solidFill>
                            <a:srgbClr val="000000"/>
                          </a:solidFill>
                          <a:latin typeface="Times"/>
                        </a:rPr>
                        <a:t>Total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Times"/>
                        </a:rPr>
                        <a:t>13002</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Times"/>
                        </a:rPr>
                        <a:t>-0.29</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smtClean="0">
                          <a:solidFill>
                            <a:srgbClr val="000000"/>
                          </a:solidFill>
                          <a:latin typeface="Times"/>
                        </a:rPr>
                        <a:t>1.6</a:t>
                      </a:r>
                      <a:endParaRPr lang="en-US" sz="2000" b="0" i="0" u="none" strike="noStrike" dirty="0">
                        <a:solidFill>
                          <a:srgbClr val="000000"/>
                        </a:solidFill>
                        <a:latin typeface="Times"/>
                      </a:endParaRP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Times"/>
                        </a:rPr>
                        <a:t>302 (2.3)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a:solidFill>
                            <a:srgbClr val="000000"/>
                          </a:solidFill>
                          <a:latin typeface="Times"/>
                        </a:rPr>
                        <a:t>97.7</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2000" b="0" i="0" u="none" strike="noStrike" dirty="0">
                          <a:solidFill>
                            <a:srgbClr val="000000"/>
                          </a:solidFill>
                          <a:latin typeface="Times"/>
                        </a:rPr>
                        <a:t>95 (0.7) </a:t>
                      </a:r>
                    </a:p>
                  </a:txBody>
                  <a:tcPr marL="12301" marR="12301" marT="12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Content Placeholder 2"/>
          <p:cNvSpPr txBox="1">
            <a:spLocks/>
          </p:cNvSpPr>
          <p:nvPr/>
        </p:nvSpPr>
        <p:spPr>
          <a:xfrm>
            <a:off x="144016" y="5085184"/>
            <a:ext cx="8748464" cy="908720"/>
          </a:xfrm>
          <a:prstGeom prst="rect">
            <a:avLst/>
          </a:prstGeom>
        </p:spPr>
        <p:txBody>
          <a:bodyPr vert="horz" lIns="54864" tIns="91440" rtlCol="0">
            <a:noAutofit/>
          </a:bodyPr>
          <a:lstStyle/>
          <a:p>
            <a:pPr marL="274320" indent="-274320">
              <a:spcBef>
                <a:spcPct val="20000"/>
              </a:spcBef>
              <a:buClr>
                <a:schemeClr val="accent2"/>
              </a:buClr>
              <a:buSzPct val="90000"/>
              <a:buFont typeface="Wingdings"/>
              <a:buChar char=""/>
            </a:pPr>
            <a:endParaRPr lang="en-US" sz="1600" dirty="0" smtClean="0"/>
          </a:p>
          <a:p>
            <a:pPr marL="274320" indent="-274320">
              <a:spcBef>
                <a:spcPct val="20000"/>
              </a:spcBef>
              <a:buClr>
                <a:schemeClr val="accent2"/>
              </a:buClr>
              <a:buSzPct val="90000"/>
              <a:buFont typeface="Wingdings"/>
              <a:buChar char=""/>
            </a:pPr>
            <a:endParaRPr lang="en-US" sz="1600" dirty="0" smtClean="0"/>
          </a:p>
          <a:p>
            <a:pPr marL="274320" indent="-274320">
              <a:spcBef>
                <a:spcPct val="20000"/>
              </a:spcBef>
              <a:buClr>
                <a:schemeClr val="accent2"/>
              </a:buClr>
              <a:buSzPct val="90000"/>
              <a:buFont typeface="Wingdings"/>
              <a:buChar char=""/>
            </a:pPr>
            <a:endParaRPr lang="en-US" sz="1600" dirty="0" smtClean="0"/>
          </a:p>
          <a:p>
            <a:pPr marL="274320" indent="-274320">
              <a:spcBef>
                <a:spcPct val="20000"/>
              </a:spcBef>
              <a:buClr>
                <a:schemeClr val="accent2"/>
              </a:buClr>
              <a:buSzPct val="90000"/>
              <a:buFont typeface="Wingdings"/>
              <a:buChar char=""/>
            </a:pPr>
            <a:endParaRPr lang="en-US" sz="1600" dirty="0" smtClean="0"/>
          </a:p>
          <a:p>
            <a:pPr marL="274320" indent="-274320">
              <a:spcBef>
                <a:spcPct val="20000"/>
              </a:spcBef>
              <a:buClr>
                <a:schemeClr val="accent2"/>
              </a:buClr>
              <a:buSzPct val="90000"/>
            </a:pPr>
            <a:r>
              <a:rPr lang="en-US" sz="1600" dirty="0" smtClean="0"/>
              <a:t>*Not all data displayed</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Oval 11"/>
          <p:cNvSpPr/>
          <p:nvPr/>
        </p:nvSpPr>
        <p:spPr>
          <a:xfrm>
            <a:off x="2267744" y="5229200"/>
            <a:ext cx="3672408" cy="36004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lide Number Placeholder 17"/>
          <p:cNvSpPr>
            <a:spLocks noGrp="1"/>
          </p:cNvSpPr>
          <p:nvPr>
            <p:ph type="sldNum" sz="quarter" idx="12"/>
          </p:nvPr>
        </p:nvSpPr>
        <p:spPr/>
        <p:txBody>
          <a:bodyPr/>
          <a:lstStyle/>
          <a:p>
            <a:fld id="{D5BBC35B-A44B-4119-B8DA-DE9E3DFADA20}" type="slidenum">
              <a:rPr kumimoji="0" lang="en-US" smtClean="0"/>
              <a:pPr/>
              <a:t>6</a:t>
            </a:fld>
            <a:endParaRPr kumimoji="0" lang="en-US"/>
          </a:p>
        </p:txBody>
      </p:sp>
      <p:sp>
        <p:nvSpPr>
          <p:cNvPr id="19" name="Oval 18"/>
          <p:cNvSpPr/>
          <p:nvPr/>
        </p:nvSpPr>
        <p:spPr>
          <a:xfrm>
            <a:off x="6228184" y="5229200"/>
            <a:ext cx="2736304" cy="36004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483768" y="4941168"/>
            <a:ext cx="1656184" cy="288032"/>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572000" y="4941168"/>
            <a:ext cx="1440160" cy="288032"/>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300192" y="4941168"/>
            <a:ext cx="2520280" cy="288032"/>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483768" y="4581128"/>
            <a:ext cx="1656184" cy="288032"/>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572000" y="4581128"/>
            <a:ext cx="1440160" cy="288032"/>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300192" y="4581128"/>
            <a:ext cx="2520280" cy="288032"/>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2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2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23"/>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24"/>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Content Placeholder 31"/>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Results: Absolute Dose Trends</a:t>
            </a:r>
            <a:endParaRPr lang="en-US" dirty="0"/>
          </a:p>
        </p:txBody>
      </p:sp>
      <p:sp>
        <p:nvSpPr>
          <p:cNvPr id="11" name="Slide Number Placeholder 10"/>
          <p:cNvSpPr>
            <a:spLocks noGrp="1"/>
          </p:cNvSpPr>
          <p:nvPr>
            <p:ph type="sldNum" sz="quarter" idx="12"/>
          </p:nvPr>
        </p:nvSpPr>
        <p:spPr/>
        <p:txBody>
          <a:bodyPr/>
          <a:lstStyle/>
          <a:p>
            <a:fld id="{D5BBC35B-A44B-4119-B8DA-DE9E3DFADA20}" type="slidenum">
              <a:rPr kumimoji="0" lang="en-US" smtClean="0"/>
              <a:pPr/>
              <a:t>7</a:t>
            </a:fld>
            <a:endParaRPr kumimoji="0" lang="en-US"/>
          </a:p>
        </p:txBody>
      </p:sp>
      <p:cxnSp>
        <p:nvCxnSpPr>
          <p:cNvPr id="20" name="Straight Arrow Connector 19"/>
          <p:cNvCxnSpPr/>
          <p:nvPr/>
        </p:nvCxnSpPr>
        <p:spPr>
          <a:xfrm>
            <a:off x="7740352" y="5589240"/>
            <a:ext cx="792088" cy="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nvGrpSpPr>
          <p:cNvPr id="54" name="Group 53"/>
          <p:cNvGrpSpPr/>
          <p:nvPr/>
        </p:nvGrpSpPr>
        <p:grpSpPr>
          <a:xfrm>
            <a:off x="1475656" y="4005064"/>
            <a:ext cx="6984776" cy="1593468"/>
            <a:chOff x="1475656" y="4005064"/>
            <a:chExt cx="6984776" cy="1593468"/>
          </a:xfrm>
        </p:grpSpPr>
        <p:sp>
          <p:nvSpPr>
            <p:cNvPr id="7" name="TextBox 6"/>
            <p:cNvSpPr txBox="1"/>
            <p:nvPr/>
          </p:nvSpPr>
          <p:spPr>
            <a:xfrm>
              <a:off x="3347864" y="4365104"/>
              <a:ext cx="576064" cy="369332"/>
            </a:xfrm>
            <a:prstGeom prst="rect">
              <a:avLst/>
            </a:prstGeom>
            <a:noFill/>
          </p:spPr>
          <p:txBody>
            <a:bodyPr wrap="square" rtlCol="0">
              <a:spAutoFit/>
            </a:bodyPr>
            <a:lstStyle/>
            <a:p>
              <a:r>
                <a:rPr lang="en-US" b="1" dirty="0" smtClean="0"/>
                <a:t>V. 7</a:t>
              </a:r>
              <a:endParaRPr lang="en-US" b="1" dirty="0"/>
            </a:p>
          </p:txBody>
        </p:sp>
        <p:cxnSp>
          <p:nvCxnSpPr>
            <p:cNvPr id="12" name="Straight Arrow Connector 11"/>
            <p:cNvCxnSpPr/>
            <p:nvPr/>
          </p:nvCxnSpPr>
          <p:spPr>
            <a:xfrm>
              <a:off x="2051720" y="4365104"/>
              <a:ext cx="3168352" cy="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436096" y="5229200"/>
              <a:ext cx="2232248" cy="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228184" y="5229200"/>
              <a:ext cx="576064" cy="369332"/>
            </a:xfrm>
            <a:prstGeom prst="rect">
              <a:avLst/>
            </a:prstGeom>
            <a:noFill/>
          </p:spPr>
          <p:txBody>
            <a:bodyPr wrap="square" rtlCol="0">
              <a:spAutoFit/>
            </a:bodyPr>
            <a:lstStyle/>
            <a:p>
              <a:r>
                <a:rPr lang="en-US" b="1" dirty="0" smtClean="0"/>
                <a:t>V. 8</a:t>
              </a:r>
              <a:endParaRPr lang="en-US" b="1" dirty="0"/>
            </a:p>
          </p:txBody>
        </p:sp>
        <p:sp>
          <p:nvSpPr>
            <p:cNvPr id="22" name="TextBox 21"/>
            <p:cNvSpPr txBox="1"/>
            <p:nvPr/>
          </p:nvSpPr>
          <p:spPr>
            <a:xfrm>
              <a:off x="7884368" y="5229200"/>
              <a:ext cx="576064" cy="369332"/>
            </a:xfrm>
            <a:prstGeom prst="rect">
              <a:avLst/>
            </a:prstGeom>
            <a:noFill/>
          </p:spPr>
          <p:txBody>
            <a:bodyPr wrap="square" rtlCol="0">
              <a:spAutoFit/>
            </a:bodyPr>
            <a:lstStyle/>
            <a:p>
              <a:r>
                <a:rPr lang="en-US" b="1" dirty="0" smtClean="0"/>
                <a:t>V. 9</a:t>
              </a:r>
              <a:endParaRPr lang="en-US" b="1" dirty="0"/>
            </a:p>
          </p:txBody>
        </p:sp>
        <p:sp>
          <p:nvSpPr>
            <p:cNvPr id="13" name="TextBox 12"/>
            <p:cNvSpPr txBox="1"/>
            <p:nvPr/>
          </p:nvSpPr>
          <p:spPr>
            <a:xfrm>
              <a:off x="1475656" y="4005064"/>
              <a:ext cx="576064" cy="369332"/>
            </a:xfrm>
            <a:prstGeom prst="rect">
              <a:avLst/>
            </a:prstGeom>
            <a:noFill/>
          </p:spPr>
          <p:txBody>
            <a:bodyPr wrap="square" rtlCol="0">
              <a:spAutoFit/>
            </a:bodyPr>
            <a:lstStyle/>
            <a:p>
              <a:r>
                <a:rPr lang="en-US" b="1" dirty="0" smtClean="0"/>
                <a:t>V. 6</a:t>
              </a:r>
              <a:endParaRPr lang="en-US" b="1" dirty="0"/>
            </a:p>
          </p:txBody>
        </p:sp>
        <p:cxnSp>
          <p:nvCxnSpPr>
            <p:cNvPr id="14" name="Straight Arrow Connector 13"/>
            <p:cNvCxnSpPr/>
            <p:nvPr/>
          </p:nvCxnSpPr>
          <p:spPr>
            <a:xfrm>
              <a:off x="1547664" y="4005064"/>
              <a:ext cx="432048" cy="0"/>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Absolute Dose Failure Rates</a:t>
            </a:r>
            <a:endParaRPr lang="en-US" dirty="0"/>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8</a:t>
            </a:fld>
            <a:endParaRPr kumimoji="0" lang="en-US"/>
          </a:p>
        </p:txBody>
      </p:sp>
      <p:graphicFrame>
        <p:nvGraphicFramePr>
          <p:cNvPr id="9" name="Content Placeholder 8"/>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Gamma Trends</a:t>
            </a:r>
            <a:endParaRPr lang="en-US" dirty="0"/>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9</a:t>
            </a:fld>
            <a:endParaRPr kumimoji="0" lang="en-US"/>
          </a:p>
        </p:txBody>
      </p:sp>
      <p:graphicFrame>
        <p:nvGraphicFramePr>
          <p:cNvPr id="7" name="Content Placeholder 6"/>
          <p:cNvGraphicFramePr>
            <a:graphicFrameLocks noGrp="1"/>
          </p:cNvGraphicFramePr>
          <p:nvPr>
            <p:ph idx="1"/>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Anderson Theme</Template>
  <TotalTime>5552</TotalTime>
  <Words>1627</Words>
  <Application>Microsoft Office PowerPoint</Application>
  <PresentationFormat>On-screen Show (4:3)</PresentationFormat>
  <Paragraphs>343</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Module</vt:lpstr>
      <vt:lpstr>An Analysis of More Than 13,000 Patient-Specific IMRT QA Results</vt:lpstr>
      <vt:lpstr>Introduction</vt:lpstr>
      <vt:lpstr>Purpose</vt:lpstr>
      <vt:lpstr>Methods: QA at MD Anderson</vt:lpstr>
      <vt:lpstr>Methods: Results Analysis</vt:lpstr>
      <vt:lpstr>Results: Overview</vt:lpstr>
      <vt:lpstr>Results: Absolute Dose Trends</vt:lpstr>
      <vt:lpstr>Results: Absolute Dose Failure Rates</vt:lpstr>
      <vt:lpstr>Results: Gamma Trends</vt:lpstr>
      <vt:lpstr>Results: Gamma Failure Rates</vt:lpstr>
      <vt:lpstr>Results: Absolute Dose Failure Follow-Up</vt:lpstr>
      <vt:lpstr>Considerations</vt:lpstr>
      <vt:lpstr>Conclusions</vt:lpstr>
      <vt:lpstr>References</vt:lpstr>
      <vt:lpstr>Slide 15</vt:lpstr>
      <vt:lpstr>Full data</vt:lpstr>
      <vt:lpstr>Site-Specific Criteria</vt:lpstr>
    </vt:vector>
  </TitlesOfParts>
  <Company>M.D. Anderson Cancer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kbpulliam</dc:creator>
  <cp:lastModifiedBy>PASummers</cp:lastModifiedBy>
  <cp:revision>118</cp:revision>
  <dcterms:created xsi:type="dcterms:W3CDTF">2012-04-26T20:15:03Z</dcterms:created>
  <dcterms:modified xsi:type="dcterms:W3CDTF">2012-08-13T15:24:55Z</dcterms:modified>
</cp:coreProperties>
</file>